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413" r:id="rId3"/>
    <p:sldId id="257" r:id="rId4"/>
    <p:sldId id="259" r:id="rId5"/>
    <p:sldId id="258" r:id="rId6"/>
    <p:sldId id="416" r:id="rId7"/>
    <p:sldId id="309" r:id="rId8"/>
    <p:sldId id="261" r:id="rId9"/>
    <p:sldId id="417" r:id="rId10"/>
    <p:sldId id="312" r:id="rId11"/>
    <p:sldId id="402" r:id="rId12"/>
    <p:sldId id="262" r:id="rId13"/>
    <p:sldId id="263" r:id="rId14"/>
    <p:sldId id="264" r:id="rId15"/>
    <p:sldId id="266" r:id="rId16"/>
    <p:sldId id="267" r:id="rId17"/>
    <p:sldId id="269" r:id="rId18"/>
    <p:sldId id="301" r:id="rId19"/>
    <p:sldId id="302" r:id="rId20"/>
    <p:sldId id="303" r:id="rId21"/>
    <p:sldId id="298" r:id="rId22"/>
    <p:sldId id="308" r:id="rId23"/>
    <p:sldId id="305" r:id="rId24"/>
    <p:sldId id="418" r:id="rId25"/>
    <p:sldId id="378" r:id="rId26"/>
    <p:sldId id="307" r:id="rId27"/>
    <p:sldId id="379" r:id="rId28"/>
    <p:sldId id="380" r:id="rId29"/>
    <p:sldId id="407" r:id="rId30"/>
    <p:sldId id="381" r:id="rId31"/>
    <p:sldId id="297" r:id="rId32"/>
    <p:sldId id="270" r:id="rId33"/>
    <p:sldId id="314" r:id="rId34"/>
    <p:sldId id="382" r:id="rId35"/>
    <p:sldId id="399" r:id="rId36"/>
    <p:sldId id="400" r:id="rId37"/>
    <p:sldId id="408" r:id="rId38"/>
    <p:sldId id="409" r:id="rId39"/>
    <p:sldId id="274" r:id="rId40"/>
    <p:sldId id="415" r:id="rId41"/>
    <p:sldId id="385" r:id="rId42"/>
    <p:sldId id="345" r:id="rId43"/>
    <p:sldId id="346" r:id="rId44"/>
    <p:sldId id="383" r:id="rId45"/>
    <p:sldId id="349" r:id="rId46"/>
    <p:sldId id="351" r:id="rId47"/>
    <p:sldId id="411" r:id="rId48"/>
    <p:sldId id="389" r:id="rId49"/>
    <p:sldId id="412" r:id="rId50"/>
    <p:sldId id="392" r:id="rId51"/>
    <p:sldId id="276" r:id="rId52"/>
    <p:sldId id="386" r:id="rId53"/>
    <p:sldId id="387" r:id="rId54"/>
    <p:sldId id="393" r:id="rId55"/>
    <p:sldId id="401" r:id="rId56"/>
    <p:sldId id="277" r:id="rId57"/>
    <p:sldId id="321" r:id="rId58"/>
    <p:sldId id="334" r:id="rId59"/>
    <p:sldId id="335" r:id="rId60"/>
    <p:sldId id="364" r:id="rId61"/>
    <p:sldId id="365" r:id="rId62"/>
    <p:sldId id="366" r:id="rId63"/>
    <p:sldId id="363" r:id="rId64"/>
    <p:sldId id="332" r:id="rId65"/>
    <p:sldId id="323" r:id="rId66"/>
    <p:sldId id="370" r:id="rId67"/>
    <p:sldId id="369" r:id="rId68"/>
    <p:sldId id="368" r:id="rId69"/>
    <p:sldId id="367" r:id="rId70"/>
    <p:sldId id="320" r:id="rId71"/>
    <p:sldId id="324" r:id="rId72"/>
    <p:sldId id="327" r:id="rId73"/>
    <p:sldId id="331" r:id="rId74"/>
    <p:sldId id="329" r:id="rId75"/>
    <p:sldId id="330" r:id="rId76"/>
    <p:sldId id="328" r:id="rId77"/>
    <p:sldId id="280" r:id="rId78"/>
    <p:sldId id="337" r:id="rId79"/>
    <p:sldId id="395" r:id="rId80"/>
    <p:sldId id="284" r:id="rId81"/>
    <p:sldId id="285" r:id="rId82"/>
    <p:sldId id="286" r:id="rId83"/>
    <p:sldId id="287" r:id="rId84"/>
    <p:sldId id="288" r:id="rId85"/>
    <p:sldId id="361" r:id="rId86"/>
    <p:sldId id="397" r:id="rId8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4"/>
    <a:srgbClr val="2AD43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1D28F-177D-4BF0-B25E-91D7685E51F2}" v="12" dt="2022-04-28T00:57:49.872"/>
    <p1510:client id="{0F294305-4334-47ED-8A6F-1778C45F0EEC}" v="1002" dt="2022-04-27T15:23:38.973"/>
    <p1510:client id="{261B577D-0311-4D86-8CE1-2963AAE46806}" v="120" dt="2022-04-27T13:34:42.378"/>
    <p1510:client id="{40F4A24A-A011-4080-9A6F-3D567E5C5E2C}" v="48" dt="2022-04-28T09:20:37.389"/>
    <p1510:client id="{44A3D59B-D8E6-458D-8F22-0E8398628B10}" v="249" dt="2022-04-28T10:49:02.510"/>
    <p1510:client id="{50FA9B72-509F-425B-8B2C-557F2FFB76EA}" v="15" dt="2022-04-28T03:55:39.112"/>
    <p1510:client id="{58F86021-3CB7-4824-B970-1F1B3F4108CB}" v="253" dt="2022-04-28T07:27:26.375"/>
    <p1510:client id="{62C818A9-123D-4B4C-8D95-3E58673AFCB9}" v="786" dt="2022-04-27T10:28:20.151"/>
    <p1510:client id="{678F38C0-1573-44A2-BC47-81F141454548}" v="83" dt="2022-04-27T12:17:03.674"/>
    <p1510:client id="{90CAE19B-36E2-4C59-9F18-E891703A7BA8}" v="72" dt="2022-04-28T00:44:09.483"/>
    <p1510:client id="{93DCD460-A45C-4529-A9FA-C6A05FDBD135}" v="1341" dt="2022-04-28T10:07:12.422"/>
    <p1510:client id="{A142EF9C-324E-4F92-8DDE-24AA22EE9E98}" v="356" dt="2022-04-28T07:48:28.189"/>
    <p1510:client id="{A64C5EF1-2F9E-4AFA-ABC0-271E9BCF47A4}" v="535" dt="2022-04-28T06:28:28.725"/>
    <p1510:client id="{AE45DBD3-EFA4-4EDA-A022-73A5E08B0156}" v="208" dt="2022-04-28T00:49:47.059"/>
    <p1510:client id="{BA9EBD4E-44AF-43A2-AAF1-1C8244DBF4E1}" v="21" dt="2022-04-28T08:25:19.849"/>
    <p1510:client id="{C2492D82-CDAF-4793-8599-D4FF39E4EB5C}" v="176" dt="2022-04-28T13:56:33.434"/>
    <p1510:client id="{D8E978FD-2ACC-48D3-828D-75EE3D5F3831}" v="133" dt="2022-04-28T03:36:40.604"/>
    <p1510:client id="{E0EA505E-F300-412D-A848-0021A672FB18}" v="2" dt="2022-04-28T01:36:37.466"/>
    <p1510:client id="{FF14A792-2158-4EC6-99A0-8D29372C6738}" v="448" dt="2022-04-28T01:44:49.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4" y="10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133"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EF2D90-09B9-403A-BA83-6B1EA7043D97}" type="doc">
      <dgm:prSet loTypeId="urn:microsoft.com/office/officeart/2005/8/layout/chevron1" loCatId="process" qsTypeId="urn:microsoft.com/office/officeart/2005/8/quickstyle/simple1" qsCatId="simple" csTypeId="urn:microsoft.com/office/officeart/2005/8/colors/accent1_2" csCatId="accent1" phldr="1"/>
      <dgm:spPr/>
    </dgm:pt>
    <dgm:pt modelId="{F43148F0-7DFA-4925-9A35-35F1566EF388}">
      <dgm:prSet phldrT="[Text]"/>
      <dgm:spPr/>
      <dgm:t>
        <a:bodyPr/>
        <a:lstStyle/>
        <a:p>
          <a:r>
            <a:rPr lang="en-US"/>
            <a:t>Extract Data</a:t>
          </a:r>
          <a:endParaRPr lang="en-SG"/>
        </a:p>
      </dgm:t>
    </dgm:pt>
    <dgm:pt modelId="{D3559557-6812-4D1C-8AD1-4EF311D53C19}" type="parTrans" cxnId="{9FFC26DC-36F7-45F6-9436-87324568D723}">
      <dgm:prSet/>
      <dgm:spPr/>
      <dgm:t>
        <a:bodyPr/>
        <a:lstStyle/>
        <a:p>
          <a:endParaRPr lang="en-SG"/>
        </a:p>
      </dgm:t>
    </dgm:pt>
    <dgm:pt modelId="{87778FB3-82EC-46A0-B386-BD0C95CC9519}" type="sibTrans" cxnId="{9FFC26DC-36F7-45F6-9436-87324568D723}">
      <dgm:prSet/>
      <dgm:spPr/>
      <dgm:t>
        <a:bodyPr/>
        <a:lstStyle/>
        <a:p>
          <a:endParaRPr lang="en-SG"/>
        </a:p>
      </dgm:t>
    </dgm:pt>
    <dgm:pt modelId="{163DFEA5-09B0-46EC-930B-8481548F77A0}">
      <dgm:prSet phldrT="[Text]"/>
      <dgm:spPr/>
      <dgm:t>
        <a:bodyPr/>
        <a:lstStyle/>
        <a:p>
          <a:r>
            <a:rPr lang="en-US"/>
            <a:t>Prepare Data</a:t>
          </a:r>
          <a:endParaRPr lang="en-SG"/>
        </a:p>
      </dgm:t>
    </dgm:pt>
    <dgm:pt modelId="{1AE27298-F130-473B-9E14-5120A7FEFEB5}" type="parTrans" cxnId="{6B360E87-BF86-43F4-8CA7-A34EA6701207}">
      <dgm:prSet/>
      <dgm:spPr/>
      <dgm:t>
        <a:bodyPr/>
        <a:lstStyle/>
        <a:p>
          <a:endParaRPr lang="en-SG"/>
        </a:p>
      </dgm:t>
    </dgm:pt>
    <dgm:pt modelId="{F9869808-EBB7-41A8-9DBC-050C972ACB44}" type="sibTrans" cxnId="{6B360E87-BF86-43F4-8CA7-A34EA6701207}">
      <dgm:prSet/>
      <dgm:spPr/>
      <dgm:t>
        <a:bodyPr/>
        <a:lstStyle/>
        <a:p>
          <a:endParaRPr lang="en-SG"/>
        </a:p>
      </dgm:t>
    </dgm:pt>
    <dgm:pt modelId="{F200DE07-5896-420F-9826-70652646B67E}">
      <dgm:prSet phldrT="[Text]"/>
      <dgm:spPr/>
      <dgm:t>
        <a:bodyPr/>
        <a:lstStyle/>
        <a:p>
          <a:r>
            <a:rPr lang="en-US"/>
            <a:t>Build models</a:t>
          </a:r>
          <a:endParaRPr lang="en-SG"/>
        </a:p>
      </dgm:t>
    </dgm:pt>
    <dgm:pt modelId="{CE179337-B1E4-4402-B605-74F18B2EADD4}" type="parTrans" cxnId="{7FFD3495-2C03-4F7C-A4A1-4729BCCC1175}">
      <dgm:prSet/>
      <dgm:spPr/>
      <dgm:t>
        <a:bodyPr/>
        <a:lstStyle/>
        <a:p>
          <a:endParaRPr lang="en-SG"/>
        </a:p>
      </dgm:t>
    </dgm:pt>
    <dgm:pt modelId="{80949A0E-E13B-4F8B-A9F3-F11F78DF3BEE}" type="sibTrans" cxnId="{7FFD3495-2C03-4F7C-A4A1-4729BCCC1175}">
      <dgm:prSet/>
      <dgm:spPr/>
      <dgm:t>
        <a:bodyPr/>
        <a:lstStyle/>
        <a:p>
          <a:endParaRPr lang="en-SG"/>
        </a:p>
      </dgm:t>
    </dgm:pt>
    <dgm:pt modelId="{DBC9381F-C636-4984-9E4F-2B921055CE70}">
      <dgm:prSet phldrT="[Text]"/>
      <dgm:spPr/>
      <dgm:t>
        <a:bodyPr/>
        <a:lstStyle/>
        <a:p>
          <a:r>
            <a:rPr lang="en-US"/>
            <a:t>Train Models</a:t>
          </a:r>
          <a:endParaRPr lang="en-SG"/>
        </a:p>
      </dgm:t>
    </dgm:pt>
    <dgm:pt modelId="{3368DF7D-9818-479C-A74E-222E3936AECE}" type="parTrans" cxnId="{90ED83DC-E467-4D22-8D5F-D3BE4058DE60}">
      <dgm:prSet/>
      <dgm:spPr/>
      <dgm:t>
        <a:bodyPr/>
        <a:lstStyle/>
        <a:p>
          <a:endParaRPr lang="en-SG"/>
        </a:p>
      </dgm:t>
    </dgm:pt>
    <dgm:pt modelId="{9E899EE9-7D30-4E6F-8F31-202CC308F369}" type="sibTrans" cxnId="{90ED83DC-E467-4D22-8D5F-D3BE4058DE60}">
      <dgm:prSet/>
      <dgm:spPr/>
      <dgm:t>
        <a:bodyPr/>
        <a:lstStyle/>
        <a:p>
          <a:endParaRPr lang="en-SG"/>
        </a:p>
      </dgm:t>
    </dgm:pt>
    <dgm:pt modelId="{3791AD04-8385-412D-8413-0D5D7BAEFF6B}">
      <dgm:prSet phldrT="[Text]"/>
      <dgm:spPr/>
      <dgm:t>
        <a:bodyPr/>
        <a:lstStyle/>
        <a:p>
          <a:r>
            <a:rPr lang="en-US"/>
            <a:t>Evaluate</a:t>
          </a:r>
          <a:endParaRPr lang="en-SG"/>
        </a:p>
      </dgm:t>
    </dgm:pt>
    <dgm:pt modelId="{44629CC4-632C-4A18-A900-A30145C9D92E}" type="parTrans" cxnId="{F061BA1A-6C68-46BD-8F45-4BD661FD0DF1}">
      <dgm:prSet/>
      <dgm:spPr/>
      <dgm:t>
        <a:bodyPr/>
        <a:lstStyle/>
        <a:p>
          <a:endParaRPr lang="en-SG"/>
        </a:p>
      </dgm:t>
    </dgm:pt>
    <dgm:pt modelId="{5EE307A0-CF5E-4196-897B-A23A9402F7A6}" type="sibTrans" cxnId="{F061BA1A-6C68-46BD-8F45-4BD661FD0DF1}">
      <dgm:prSet/>
      <dgm:spPr/>
      <dgm:t>
        <a:bodyPr/>
        <a:lstStyle/>
        <a:p>
          <a:endParaRPr lang="en-SG"/>
        </a:p>
      </dgm:t>
    </dgm:pt>
    <dgm:pt modelId="{C6B8795B-DB2A-4667-9D13-7804C563B159}">
      <dgm:prSet phldrT="[Text]"/>
      <dgm:spPr/>
      <dgm:t>
        <a:bodyPr/>
        <a:lstStyle/>
        <a:p>
          <a:r>
            <a:rPr lang="en-US"/>
            <a:t>Deploy</a:t>
          </a:r>
          <a:endParaRPr lang="en-SG"/>
        </a:p>
      </dgm:t>
    </dgm:pt>
    <dgm:pt modelId="{799ED0E7-419A-4FAB-BAB1-97AFAE569821}" type="parTrans" cxnId="{B5432EEE-4B43-4925-AD1C-73912BA54900}">
      <dgm:prSet/>
      <dgm:spPr/>
      <dgm:t>
        <a:bodyPr/>
        <a:lstStyle/>
        <a:p>
          <a:endParaRPr lang="en-SG"/>
        </a:p>
      </dgm:t>
    </dgm:pt>
    <dgm:pt modelId="{443D230B-9D64-4EE9-AD58-D61BB30C3B92}" type="sibTrans" cxnId="{B5432EEE-4B43-4925-AD1C-73912BA54900}">
      <dgm:prSet/>
      <dgm:spPr/>
      <dgm:t>
        <a:bodyPr/>
        <a:lstStyle/>
        <a:p>
          <a:endParaRPr lang="en-SG"/>
        </a:p>
      </dgm:t>
    </dgm:pt>
    <dgm:pt modelId="{11DF5FEE-F587-462D-A071-02A0D89A70FB}" type="pres">
      <dgm:prSet presAssocID="{42EF2D90-09B9-403A-BA83-6B1EA7043D97}" presName="Name0" presStyleCnt="0">
        <dgm:presLayoutVars>
          <dgm:dir/>
          <dgm:animLvl val="lvl"/>
          <dgm:resizeHandles val="exact"/>
        </dgm:presLayoutVars>
      </dgm:prSet>
      <dgm:spPr/>
    </dgm:pt>
    <dgm:pt modelId="{73DEAF42-EFF8-4BCA-BFCD-47A02D952A1F}" type="pres">
      <dgm:prSet presAssocID="{F43148F0-7DFA-4925-9A35-35F1566EF388}" presName="parTxOnly" presStyleLbl="node1" presStyleIdx="0" presStyleCnt="6">
        <dgm:presLayoutVars>
          <dgm:chMax val="0"/>
          <dgm:chPref val="0"/>
          <dgm:bulletEnabled val="1"/>
        </dgm:presLayoutVars>
      </dgm:prSet>
      <dgm:spPr/>
      <dgm:t>
        <a:bodyPr/>
        <a:lstStyle/>
        <a:p>
          <a:endParaRPr lang="en-US"/>
        </a:p>
      </dgm:t>
    </dgm:pt>
    <dgm:pt modelId="{1239982C-1504-4D4D-AA78-6AE6A0678913}" type="pres">
      <dgm:prSet presAssocID="{87778FB3-82EC-46A0-B386-BD0C95CC9519}" presName="parTxOnlySpace" presStyleCnt="0"/>
      <dgm:spPr/>
    </dgm:pt>
    <dgm:pt modelId="{96C4368E-EDD6-4F09-9F3F-72166F1C2076}" type="pres">
      <dgm:prSet presAssocID="{163DFEA5-09B0-46EC-930B-8481548F77A0}" presName="parTxOnly" presStyleLbl="node1" presStyleIdx="1" presStyleCnt="6">
        <dgm:presLayoutVars>
          <dgm:chMax val="0"/>
          <dgm:chPref val="0"/>
          <dgm:bulletEnabled val="1"/>
        </dgm:presLayoutVars>
      </dgm:prSet>
      <dgm:spPr/>
      <dgm:t>
        <a:bodyPr/>
        <a:lstStyle/>
        <a:p>
          <a:endParaRPr lang="en-US"/>
        </a:p>
      </dgm:t>
    </dgm:pt>
    <dgm:pt modelId="{35E04F85-862E-45CB-9248-58F0F5EC6AC5}" type="pres">
      <dgm:prSet presAssocID="{F9869808-EBB7-41A8-9DBC-050C972ACB44}" presName="parTxOnlySpace" presStyleCnt="0"/>
      <dgm:spPr/>
    </dgm:pt>
    <dgm:pt modelId="{78505B3C-CDFA-410F-8476-491332D9A318}" type="pres">
      <dgm:prSet presAssocID="{F200DE07-5896-420F-9826-70652646B67E}" presName="parTxOnly" presStyleLbl="node1" presStyleIdx="2" presStyleCnt="6">
        <dgm:presLayoutVars>
          <dgm:chMax val="0"/>
          <dgm:chPref val="0"/>
          <dgm:bulletEnabled val="1"/>
        </dgm:presLayoutVars>
      </dgm:prSet>
      <dgm:spPr/>
      <dgm:t>
        <a:bodyPr/>
        <a:lstStyle/>
        <a:p>
          <a:endParaRPr lang="en-US"/>
        </a:p>
      </dgm:t>
    </dgm:pt>
    <dgm:pt modelId="{F1F76654-196B-42EA-90E6-1A40B7465789}" type="pres">
      <dgm:prSet presAssocID="{80949A0E-E13B-4F8B-A9F3-F11F78DF3BEE}" presName="parTxOnlySpace" presStyleCnt="0"/>
      <dgm:spPr/>
    </dgm:pt>
    <dgm:pt modelId="{85ED3B3E-0A50-4BCA-AB56-5AEC5FFD4A9F}" type="pres">
      <dgm:prSet presAssocID="{DBC9381F-C636-4984-9E4F-2B921055CE70}" presName="parTxOnly" presStyleLbl="node1" presStyleIdx="3" presStyleCnt="6">
        <dgm:presLayoutVars>
          <dgm:chMax val="0"/>
          <dgm:chPref val="0"/>
          <dgm:bulletEnabled val="1"/>
        </dgm:presLayoutVars>
      </dgm:prSet>
      <dgm:spPr/>
      <dgm:t>
        <a:bodyPr/>
        <a:lstStyle/>
        <a:p>
          <a:endParaRPr lang="en-US"/>
        </a:p>
      </dgm:t>
    </dgm:pt>
    <dgm:pt modelId="{08FF7E0B-6DB1-446A-B08A-EB9C9D1D2E5A}" type="pres">
      <dgm:prSet presAssocID="{9E899EE9-7D30-4E6F-8F31-202CC308F369}" presName="parTxOnlySpace" presStyleCnt="0"/>
      <dgm:spPr/>
    </dgm:pt>
    <dgm:pt modelId="{27B640BA-B39E-4873-8AE5-9E7126B9B896}" type="pres">
      <dgm:prSet presAssocID="{3791AD04-8385-412D-8413-0D5D7BAEFF6B}" presName="parTxOnly" presStyleLbl="node1" presStyleIdx="4" presStyleCnt="6">
        <dgm:presLayoutVars>
          <dgm:chMax val="0"/>
          <dgm:chPref val="0"/>
          <dgm:bulletEnabled val="1"/>
        </dgm:presLayoutVars>
      </dgm:prSet>
      <dgm:spPr/>
      <dgm:t>
        <a:bodyPr/>
        <a:lstStyle/>
        <a:p>
          <a:endParaRPr lang="en-US"/>
        </a:p>
      </dgm:t>
    </dgm:pt>
    <dgm:pt modelId="{94829BFC-AEA3-4DD4-9519-8189B541F3AA}" type="pres">
      <dgm:prSet presAssocID="{5EE307A0-CF5E-4196-897B-A23A9402F7A6}" presName="parTxOnlySpace" presStyleCnt="0"/>
      <dgm:spPr/>
    </dgm:pt>
    <dgm:pt modelId="{3B7B1499-D2BE-4712-9583-DC09FD82FD35}" type="pres">
      <dgm:prSet presAssocID="{C6B8795B-DB2A-4667-9D13-7804C563B159}" presName="parTxOnly" presStyleLbl="node1" presStyleIdx="5" presStyleCnt="6">
        <dgm:presLayoutVars>
          <dgm:chMax val="0"/>
          <dgm:chPref val="0"/>
          <dgm:bulletEnabled val="1"/>
        </dgm:presLayoutVars>
      </dgm:prSet>
      <dgm:spPr/>
      <dgm:t>
        <a:bodyPr/>
        <a:lstStyle/>
        <a:p>
          <a:endParaRPr lang="en-US"/>
        </a:p>
      </dgm:t>
    </dgm:pt>
  </dgm:ptLst>
  <dgm:cxnLst>
    <dgm:cxn modelId="{3E5CAAF6-2A33-4148-83BF-9CC539E97BF4}" type="presOf" srcId="{C6B8795B-DB2A-4667-9D13-7804C563B159}" destId="{3B7B1499-D2BE-4712-9583-DC09FD82FD35}" srcOrd="0" destOrd="0" presId="urn:microsoft.com/office/officeart/2005/8/layout/chevron1"/>
    <dgm:cxn modelId="{D0160D09-A839-46E6-9C88-2D0CE6FC72B3}" type="presOf" srcId="{163DFEA5-09B0-46EC-930B-8481548F77A0}" destId="{96C4368E-EDD6-4F09-9F3F-72166F1C2076}" srcOrd="0" destOrd="0" presId="urn:microsoft.com/office/officeart/2005/8/layout/chevron1"/>
    <dgm:cxn modelId="{52568D21-0422-439D-AEC0-DADAED8A4FE6}" type="presOf" srcId="{DBC9381F-C636-4984-9E4F-2B921055CE70}" destId="{85ED3B3E-0A50-4BCA-AB56-5AEC5FFD4A9F}" srcOrd="0" destOrd="0" presId="urn:microsoft.com/office/officeart/2005/8/layout/chevron1"/>
    <dgm:cxn modelId="{903933E4-0467-4DB5-BA59-8A4048E94CCA}" type="presOf" srcId="{42EF2D90-09B9-403A-BA83-6B1EA7043D97}" destId="{11DF5FEE-F587-462D-A071-02A0D89A70FB}" srcOrd="0" destOrd="0" presId="urn:microsoft.com/office/officeart/2005/8/layout/chevron1"/>
    <dgm:cxn modelId="{9D13212E-C58A-454A-A522-8FA6DA0E2D5A}" type="presOf" srcId="{F200DE07-5896-420F-9826-70652646B67E}" destId="{78505B3C-CDFA-410F-8476-491332D9A318}" srcOrd="0" destOrd="0" presId="urn:microsoft.com/office/officeart/2005/8/layout/chevron1"/>
    <dgm:cxn modelId="{6B360E87-BF86-43F4-8CA7-A34EA6701207}" srcId="{42EF2D90-09B9-403A-BA83-6B1EA7043D97}" destId="{163DFEA5-09B0-46EC-930B-8481548F77A0}" srcOrd="1" destOrd="0" parTransId="{1AE27298-F130-473B-9E14-5120A7FEFEB5}" sibTransId="{F9869808-EBB7-41A8-9DBC-050C972ACB44}"/>
    <dgm:cxn modelId="{4149D37A-6DD2-47EA-926D-1748DCA9D955}" type="presOf" srcId="{F43148F0-7DFA-4925-9A35-35F1566EF388}" destId="{73DEAF42-EFF8-4BCA-BFCD-47A02D952A1F}" srcOrd="0" destOrd="0" presId="urn:microsoft.com/office/officeart/2005/8/layout/chevron1"/>
    <dgm:cxn modelId="{90ED83DC-E467-4D22-8D5F-D3BE4058DE60}" srcId="{42EF2D90-09B9-403A-BA83-6B1EA7043D97}" destId="{DBC9381F-C636-4984-9E4F-2B921055CE70}" srcOrd="3" destOrd="0" parTransId="{3368DF7D-9818-479C-A74E-222E3936AECE}" sibTransId="{9E899EE9-7D30-4E6F-8F31-202CC308F369}"/>
    <dgm:cxn modelId="{30DC85AC-AFB7-456E-BD97-F0F169987E0F}" type="presOf" srcId="{3791AD04-8385-412D-8413-0D5D7BAEFF6B}" destId="{27B640BA-B39E-4873-8AE5-9E7126B9B896}" srcOrd="0" destOrd="0" presId="urn:microsoft.com/office/officeart/2005/8/layout/chevron1"/>
    <dgm:cxn modelId="{B5432EEE-4B43-4925-AD1C-73912BA54900}" srcId="{42EF2D90-09B9-403A-BA83-6B1EA7043D97}" destId="{C6B8795B-DB2A-4667-9D13-7804C563B159}" srcOrd="5" destOrd="0" parTransId="{799ED0E7-419A-4FAB-BAB1-97AFAE569821}" sibTransId="{443D230B-9D64-4EE9-AD58-D61BB30C3B92}"/>
    <dgm:cxn modelId="{7FFD3495-2C03-4F7C-A4A1-4729BCCC1175}" srcId="{42EF2D90-09B9-403A-BA83-6B1EA7043D97}" destId="{F200DE07-5896-420F-9826-70652646B67E}" srcOrd="2" destOrd="0" parTransId="{CE179337-B1E4-4402-B605-74F18B2EADD4}" sibTransId="{80949A0E-E13B-4F8B-A9F3-F11F78DF3BEE}"/>
    <dgm:cxn modelId="{9FFC26DC-36F7-45F6-9436-87324568D723}" srcId="{42EF2D90-09B9-403A-BA83-6B1EA7043D97}" destId="{F43148F0-7DFA-4925-9A35-35F1566EF388}" srcOrd="0" destOrd="0" parTransId="{D3559557-6812-4D1C-8AD1-4EF311D53C19}" sibTransId="{87778FB3-82EC-46A0-B386-BD0C95CC9519}"/>
    <dgm:cxn modelId="{F061BA1A-6C68-46BD-8F45-4BD661FD0DF1}" srcId="{42EF2D90-09B9-403A-BA83-6B1EA7043D97}" destId="{3791AD04-8385-412D-8413-0D5D7BAEFF6B}" srcOrd="4" destOrd="0" parTransId="{44629CC4-632C-4A18-A900-A30145C9D92E}" sibTransId="{5EE307A0-CF5E-4196-897B-A23A9402F7A6}"/>
    <dgm:cxn modelId="{4C8C94C1-BE78-40DA-8AB3-8CE82BE0F055}" type="presParOf" srcId="{11DF5FEE-F587-462D-A071-02A0D89A70FB}" destId="{73DEAF42-EFF8-4BCA-BFCD-47A02D952A1F}" srcOrd="0" destOrd="0" presId="urn:microsoft.com/office/officeart/2005/8/layout/chevron1"/>
    <dgm:cxn modelId="{B6D22A7B-5B0C-4294-A116-6A1B2E4CED35}" type="presParOf" srcId="{11DF5FEE-F587-462D-A071-02A0D89A70FB}" destId="{1239982C-1504-4D4D-AA78-6AE6A0678913}" srcOrd="1" destOrd="0" presId="urn:microsoft.com/office/officeart/2005/8/layout/chevron1"/>
    <dgm:cxn modelId="{9E3DAF2A-74DB-4076-850F-CA9382EED519}" type="presParOf" srcId="{11DF5FEE-F587-462D-A071-02A0D89A70FB}" destId="{96C4368E-EDD6-4F09-9F3F-72166F1C2076}" srcOrd="2" destOrd="0" presId="urn:microsoft.com/office/officeart/2005/8/layout/chevron1"/>
    <dgm:cxn modelId="{2FE16483-C072-42B8-ADFA-76BBBBB767AC}" type="presParOf" srcId="{11DF5FEE-F587-462D-A071-02A0D89A70FB}" destId="{35E04F85-862E-45CB-9248-58F0F5EC6AC5}" srcOrd="3" destOrd="0" presId="urn:microsoft.com/office/officeart/2005/8/layout/chevron1"/>
    <dgm:cxn modelId="{24213D36-3CAE-41B4-9FB3-1979F96E4790}" type="presParOf" srcId="{11DF5FEE-F587-462D-A071-02A0D89A70FB}" destId="{78505B3C-CDFA-410F-8476-491332D9A318}" srcOrd="4" destOrd="0" presId="urn:microsoft.com/office/officeart/2005/8/layout/chevron1"/>
    <dgm:cxn modelId="{E03E18E8-D010-4B3D-AAB9-977641C25396}" type="presParOf" srcId="{11DF5FEE-F587-462D-A071-02A0D89A70FB}" destId="{F1F76654-196B-42EA-90E6-1A40B7465789}" srcOrd="5" destOrd="0" presId="urn:microsoft.com/office/officeart/2005/8/layout/chevron1"/>
    <dgm:cxn modelId="{F0342CEC-636A-4BE4-84CE-4F4AD9307CB8}" type="presParOf" srcId="{11DF5FEE-F587-462D-A071-02A0D89A70FB}" destId="{85ED3B3E-0A50-4BCA-AB56-5AEC5FFD4A9F}" srcOrd="6" destOrd="0" presId="urn:microsoft.com/office/officeart/2005/8/layout/chevron1"/>
    <dgm:cxn modelId="{1030DADB-3B99-46E7-BC85-26351709C306}" type="presParOf" srcId="{11DF5FEE-F587-462D-A071-02A0D89A70FB}" destId="{08FF7E0B-6DB1-446A-B08A-EB9C9D1D2E5A}" srcOrd="7" destOrd="0" presId="urn:microsoft.com/office/officeart/2005/8/layout/chevron1"/>
    <dgm:cxn modelId="{06DB5B8B-840A-464C-B533-E5354C6C7A96}" type="presParOf" srcId="{11DF5FEE-F587-462D-A071-02A0D89A70FB}" destId="{27B640BA-B39E-4873-8AE5-9E7126B9B896}" srcOrd="8" destOrd="0" presId="urn:microsoft.com/office/officeart/2005/8/layout/chevron1"/>
    <dgm:cxn modelId="{26DC21E1-7B38-4EFC-B084-3FFB8AC232B5}" type="presParOf" srcId="{11DF5FEE-F587-462D-A071-02A0D89A70FB}" destId="{94829BFC-AEA3-4DD4-9519-8189B541F3AA}" srcOrd="9" destOrd="0" presId="urn:microsoft.com/office/officeart/2005/8/layout/chevron1"/>
    <dgm:cxn modelId="{1F7DD68C-F0A5-46A1-A111-AAACE6EFAA1A}" type="presParOf" srcId="{11DF5FEE-F587-462D-A071-02A0D89A70FB}" destId="{3B7B1499-D2BE-4712-9583-DC09FD82FD35}"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BF0422-C5D4-4320-9E8D-BA0E31DD45AB}" type="doc">
      <dgm:prSet loTypeId="urn:microsoft.com/office/officeart/2005/8/layout/gear1" loCatId="process" qsTypeId="urn:microsoft.com/office/officeart/2005/8/quickstyle/simple1" qsCatId="simple" csTypeId="urn:microsoft.com/office/officeart/2005/8/colors/accent1_2" csCatId="accent1" phldr="1"/>
      <dgm:spPr/>
    </dgm:pt>
    <dgm:pt modelId="{583DBD08-5B19-4261-A3DA-6F56683A30FB}">
      <dgm:prSet phldrT="[Text]"/>
      <dgm:spPr/>
      <dgm:t>
        <a:bodyPr/>
        <a:lstStyle/>
        <a:p>
          <a:r>
            <a:rPr lang="en-US"/>
            <a:t>Evaluation</a:t>
          </a:r>
          <a:endParaRPr lang="en-SG"/>
        </a:p>
      </dgm:t>
    </dgm:pt>
    <dgm:pt modelId="{4BAB924E-6D3A-48B5-983C-4DE7C8E326A1}" type="parTrans" cxnId="{A3FF77F0-F99D-434F-9250-0289BD8CE752}">
      <dgm:prSet/>
      <dgm:spPr/>
      <dgm:t>
        <a:bodyPr/>
        <a:lstStyle/>
        <a:p>
          <a:endParaRPr lang="en-SG"/>
        </a:p>
      </dgm:t>
    </dgm:pt>
    <dgm:pt modelId="{73F92DD2-2F4A-4783-9800-D5C34CD0431D}" type="sibTrans" cxnId="{A3FF77F0-F99D-434F-9250-0289BD8CE752}">
      <dgm:prSet/>
      <dgm:spPr/>
      <dgm:t>
        <a:bodyPr/>
        <a:lstStyle/>
        <a:p>
          <a:endParaRPr lang="en-SG"/>
        </a:p>
      </dgm:t>
    </dgm:pt>
    <dgm:pt modelId="{3596AA62-6193-4562-8054-32DDD9446B31}">
      <dgm:prSet phldrT="[Text]"/>
      <dgm:spPr/>
      <dgm:t>
        <a:bodyPr/>
        <a:lstStyle/>
        <a:p>
          <a:r>
            <a:rPr lang="en-US"/>
            <a:t>Pipelines</a:t>
          </a:r>
          <a:endParaRPr lang="en-SG"/>
        </a:p>
      </dgm:t>
    </dgm:pt>
    <dgm:pt modelId="{C7971425-53C7-43B7-8D7C-A46C55D94320}" type="parTrans" cxnId="{D6782257-7DCC-45C8-BB17-D80F7169FA0D}">
      <dgm:prSet/>
      <dgm:spPr/>
      <dgm:t>
        <a:bodyPr/>
        <a:lstStyle/>
        <a:p>
          <a:endParaRPr lang="en-SG"/>
        </a:p>
      </dgm:t>
    </dgm:pt>
    <dgm:pt modelId="{BBFF6515-78A1-4B3C-8384-6BD26F37D50B}" type="sibTrans" cxnId="{D6782257-7DCC-45C8-BB17-D80F7169FA0D}">
      <dgm:prSet/>
      <dgm:spPr/>
      <dgm:t>
        <a:bodyPr/>
        <a:lstStyle/>
        <a:p>
          <a:endParaRPr lang="en-SG"/>
        </a:p>
      </dgm:t>
    </dgm:pt>
    <dgm:pt modelId="{CA5C7A32-4A40-48D7-A99E-615E52CA5275}">
      <dgm:prSet phldrT="[Text]"/>
      <dgm:spPr/>
      <dgm:t>
        <a:bodyPr/>
        <a:lstStyle/>
        <a:p>
          <a:r>
            <a:rPr lang="en-US"/>
            <a:t>Configure</a:t>
          </a:r>
          <a:endParaRPr lang="en-SG"/>
        </a:p>
      </dgm:t>
    </dgm:pt>
    <dgm:pt modelId="{26A4E8F7-D3C3-4AEC-B75E-4907D776DB45}" type="parTrans" cxnId="{DE7C0370-6C19-4E65-B648-E1A4D57722FC}">
      <dgm:prSet/>
      <dgm:spPr/>
      <dgm:t>
        <a:bodyPr/>
        <a:lstStyle/>
        <a:p>
          <a:endParaRPr lang="en-SG"/>
        </a:p>
      </dgm:t>
    </dgm:pt>
    <dgm:pt modelId="{539BD300-3920-4E25-9E48-FF210B9B2787}" type="sibTrans" cxnId="{DE7C0370-6C19-4E65-B648-E1A4D57722FC}">
      <dgm:prSet/>
      <dgm:spPr/>
      <dgm:t>
        <a:bodyPr/>
        <a:lstStyle/>
        <a:p>
          <a:endParaRPr lang="en-SG"/>
        </a:p>
      </dgm:t>
    </dgm:pt>
    <dgm:pt modelId="{92C726EF-9549-4DE8-884B-47DC14329660}" type="pres">
      <dgm:prSet presAssocID="{2DBF0422-C5D4-4320-9E8D-BA0E31DD45AB}" presName="composite" presStyleCnt="0">
        <dgm:presLayoutVars>
          <dgm:chMax val="3"/>
          <dgm:animLvl val="lvl"/>
          <dgm:resizeHandles val="exact"/>
        </dgm:presLayoutVars>
      </dgm:prSet>
      <dgm:spPr/>
    </dgm:pt>
    <dgm:pt modelId="{A06691D1-B770-476E-8EF5-53EC2EA6928D}" type="pres">
      <dgm:prSet presAssocID="{583DBD08-5B19-4261-A3DA-6F56683A30FB}" presName="gear1" presStyleLbl="node1" presStyleIdx="0" presStyleCnt="3">
        <dgm:presLayoutVars>
          <dgm:chMax val="1"/>
          <dgm:bulletEnabled val="1"/>
        </dgm:presLayoutVars>
      </dgm:prSet>
      <dgm:spPr/>
      <dgm:t>
        <a:bodyPr/>
        <a:lstStyle/>
        <a:p>
          <a:endParaRPr lang="en-US"/>
        </a:p>
      </dgm:t>
    </dgm:pt>
    <dgm:pt modelId="{82076A63-41B1-4BF0-9662-F58AE59E70E3}" type="pres">
      <dgm:prSet presAssocID="{583DBD08-5B19-4261-A3DA-6F56683A30FB}" presName="gear1srcNode" presStyleLbl="node1" presStyleIdx="0" presStyleCnt="3"/>
      <dgm:spPr/>
      <dgm:t>
        <a:bodyPr/>
        <a:lstStyle/>
        <a:p>
          <a:endParaRPr lang="en-US"/>
        </a:p>
      </dgm:t>
    </dgm:pt>
    <dgm:pt modelId="{8B2D6BC8-F675-4C0E-89C7-22B6E56873D2}" type="pres">
      <dgm:prSet presAssocID="{583DBD08-5B19-4261-A3DA-6F56683A30FB}" presName="gear1dstNode" presStyleLbl="node1" presStyleIdx="0" presStyleCnt="3"/>
      <dgm:spPr/>
      <dgm:t>
        <a:bodyPr/>
        <a:lstStyle/>
        <a:p>
          <a:endParaRPr lang="en-US"/>
        </a:p>
      </dgm:t>
    </dgm:pt>
    <dgm:pt modelId="{51AE357A-229B-4852-8E9F-A9311B2CB018}" type="pres">
      <dgm:prSet presAssocID="{3596AA62-6193-4562-8054-32DDD9446B31}" presName="gear2" presStyleLbl="node1" presStyleIdx="1" presStyleCnt="3">
        <dgm:presLayoutVars>
          <dgm:chMax val="1"/>
          <dgm:bulletEnabled val="1"/>
        </dgm:presLayoutVars>
      </dgm:prSet>
      <dgm:spPr/>
      <dgm:t>
        <a:bodyPr/>
        <a:lstStyle/>
        <a:p>
          <a:endParaRPr lang="en-US"/>
        </a:p>
      </dgm:t>
    </dgm:pt>
    <dgm:pt modelId="{97DB75E1-8D88-4860-9FDE-4061ED8D89BC}" type="pres">
      <dgm:prSet presAssocID="{3596AA62-6193-4562-8054-32DDD9446B31}" presName="gear2srcNode" presStyleLbl="node1" presStyleIdx="1" presStyleCnt="3"/>
      <dgm:spPr/>
      <dgm:t>
        <a:bodyPr/>
        <a:lstStyle/>
        <a:p>
          <a:endParaRPr lang="en-US"/>
        </a:p>
      </dgm:t>
    </dgm:pt>
    <dgm:pt modelId="{23E7F60F-7B62-426D-8410-F5E3BE3B2991}" type="pres">
      <dgm:prSet presAssocID="{3596AA62-6193-4562-8054-32DDD9446B31}" presName="gear2dstNode" presStyleLbl="node1" presStyleIdx="1" presStyleCnt="3"/>
      <dgm:spPr/>
      <dgm:t>
        <a:bodyPr/>
        <a:lstStyle/>
        <a:p>
          <a:endParaRPr lang="en-US"/>
        </a:p>
      </dgm:t>
    </dgm:pt>
    <dgm:pt modelId="{86858EE8-6B64-493A-8969-75DE6F1EDAD0}" type="pres">
      <dgm:prSet presAssocID="{CA5C7A32-4A40-48D7-A99E-615E52CA5275}" presName="gear3" presStyleLbl="node1" presStyleIdx="2" presStyleCnt="3"/>
      <dgm:spPr/>
      <dgm:t>
        <a:bodyPr/>
        <a:lstStyle/>
        <a:p>
          <a:endParaRPr lang="en-US"/>
        </a:p>
      </dgm:t>
    </dgm:pt>
    <dgm:pt modelId="{AF059890-7C29-45E3-9DE9-8D95A92DAC51}" type="pres">
      <dgm:prSet presAssocID="{CA5C7A32-4A40-48D7-A99E-615E52CA5275}" presName="gear3tx" presStyleLbl="node1" presStyleIdx="2" presStyleCnt="3">
        <dgm:presLayoutVars>
          <dgm:chMax val="1"/>
          <dgm:bulletEnabled val="1"/>
        </dgm:presLayoutVars>
      </dgm:prSet>
      <dgm:spPr/>
      <dgm:t>
        <a:bodyPr/>
        <a:lstStyle/>
        <a:p>
          <a:endParaRPr lang="en-US"/>
        </a:p>
      </dgm:t>
    </dgm:pt>
    <dgm:pt modelId="{C1ABBF13-751A-4917-A255-886FF59C87C7}" type="pres">
      <dgm:prSet presAssocID="{CA5C7A32-4A40-48D7-A99E-615E52CA5275}" presName="gear3srcNode" presStyleLbl="node1" presStyleIdx="2" presStyleCnt="3"/>
      <dgm:spPr/>
      <dgm:t>
        <a:bodyPr/>
        <a:lstStyle/>
        <a:p>
          <a:endParaRPr lang="en-US"/>
        </a:p>
      </dgm:t>
    </dgm:pt>
    <dgm:pt modelId="{FB3AB185-F448-4C3C-9894-1E7B436EEC67}" type="pres">
      <dgm:prSet presAssocID="{CA5C7A32-4A40-48D7-A99E-615E52CA5275}" presName="gear3dstNode" presStyleLbl="node1" presStyleIdx="2" presStyleCnt="3"/>
      <dgm:spPr/>
      <dgm:t>
        <a:bodyPr/>
        <a:lstStyle/>
        <a:p>
          <a:endParaRPr lang="en-US"/>
        </a:p>
      </dgm:t>
    </dgm:pt>
    <dgm:pt modelId="{B9E40E31-250F-4424-A24A-8151BBC186F9}" type="pres">
      <dgm:prSet presAssocID="{73F92DD2-2F4A-4783-9800-D5C34CD0431D}" presName="connector1" presStyleLbl="sibTrans2D1" presStyleIdx="0" presStyleCnt="3"/>
      <dgm:spPr/>
      <dgm:t>
        <a:bodyPr/>
        <a:lstStyle/>
        <a:p>
          <a:endParaRPr lang="en-US"/>
        </a:p>
      </dgm:t>
    </dgm:pt>
    <dgm:pt modelId="{42841C3B-C645-420D-8F14-BA6402994EE6}" type="pres">
      <dgm:prSet presAssocID="{BBFF6515-78A1-4B3C-8384-6BD26F37D50B}" presName="connector2" presStyleLbl="sibTrans2D1" presStyleIdx="1" presStyleCnt="3"/>
      <dgm:spPr/>
      <dgm:t>
        <a:bodyPr/>
        <a:lstStyle/>
        <a:p>
          <a:endParaRPr lang="en-US"/>
        </a:p>
      </dgm:t>
    </dgm:pt>
    <dgm:pt modelId="{3A5EC6B9-714E-4E7E-8890-42BC6E5699BE}" type="pres">
      <dgm:prSet presAssocID="{539BD300-3920-4E25-9E48-FF210B9B2787}" presName="connector3" presStyleLbl="sibTrans2D1" presStyleIdx="2" presStyleCnt="3"/>
      <dgm:spPr/>
      <dgm:t>
        <a:bodyPr/>
        <a:lstStyle/>
        <a:p>
          <a:endParaRPr lang="en-US"/>
        </a:p>
      </dgm:t>
    </dgm:pt>
  </dgm:ptLst>
  <dgm:cxnLst>
    <dgm:cxn modelId="{FC3C20A7-6948-4FC6-9979-1DDE7D010419}" type="presOf" srcId="{CA5C7A32-4A40-48D7-A99E-615E52CA5275}" destId="{AF059890-7C29-45E3-9DE9-8D95A92DAC51}" srcOrd="1" destOrd="0" presId="urn:microsoft.com/office/officeart/2005/8/layout/gear1"/>
    <dgm:cxn modelId="{535A1EF0-A059-478F-B94C-EF65C6E128F4}" type="presOf" srcId="{BBFF6515-78A1-4B3C-8384-6BD26F37D50B}" destId="{42841C3B-C645-420D-8F14-BA6402994EE6}" srcOrd="0" destOrd="0" presId="urn:microsoft.com/office/officeart/2005/8/layout/gear1"/>
    <dgm:cxn modelId="{5C1E421B-5E17-4292-810D-725DB78B4F36}" type="presOf" srcId="{539BD300-3920-4E25-9E48-FF210B9B2787}" destId="{3A5EC6B9-714E-4E7E-8890-42BC6E5699BE}" srcOrd="0" destOrd="0" presId="urn:microsoft.com/office/officeart/2005/8/layout/gear1"/>
    <dgm:cxn modelId="{EEC55DC3-115F-4382-A905-11561F15ED19}" type="presOf" srcId="{CA5C7A32-4A40-48D7-A99E-615E52CA5275}" destId="{86858EE8-6B64-493A-8969-75DE6F1EDAD0}" srcOrd="0" destOrd="0" presId="urn:microsoft.com/office/officeart/2005/8/layout/gear1"/>
    <dgm:cxn modelId="{E3F93FBA-7C27-4010-BC05-908E0BB46292}" type="presOf" srcId="{583DBD08-5B19-4261-A3DA-6F56683A30FB}" destId="{82076A63-41B1-4BF0-9662-F58AE59E70E3}" srcOrd="1" destOrd="0" presId="urn:microsoft.com/office/officeart/2005/8/layout/gear1"/>
    <dgm:cxn modelId="{C69F2BBF-4047-4ADB-B8E7-F357E6585BF7}" type="presOf" srcId="{CA5C7A32-4A40-48D7-A99E-615E52CA5275}" destId="{FB3AB185-F448-4C3C-9894-1E7B436EEC67}" srcOrd="3" destOrd="0" presId="urn:microsoft.com/office/officeart/2005/8/layout/gear1"/>
    <dgm:cxn modelId="{A3FF77F0-F99D-434F-9250-0289BD8CE752}" srcId="{2DBF0422-C5D4-4320-9E8D-BA0E31DD45AB}" destId="{583DBD08-5B19-4261-A3DA-6F56683A30FB}" srcOrd="0" destOrd="0" parTransId="{4BAB924E-6D3A-48B5-983C-4DE7C8E326A1}" sibTransId="{73F92DD2-2F4A-4783-9800-D5C34CD0431D}"/>
    <dgm:cxn modelId="{5D6C7660-C184-4C88-A326-DF139ABF3067}" type="presOf" srcId="{2DBF0422-C5D4-4320-9E8D-BA0E31DD45AB}" destId="{92C726EF-9549-4DE8-884B-47DC14329660}" srcOrd="0" destOrd="0" presId="urn:microsoft.com/office/officeart/2005/8/layout/gear1"/>
    <dgm:cxn modelId="{7BE99240-2202-4414-80B4-64BD12FF8379}" type="presOf" srcId="{73F92DD2-2F4A-4783-9800-D5C34CD0431D}" destId="{B9E40E31-250F-4424-A24A-8151BBC186F9}" srcOrd="0" destOrd="0" presId="urn:microsoft.com/office/officeart/2005/8/layout/gear1"/>
    <dgm:cxn modelId="{5F28A6B7-8DE5-42BA-A69B-CDFAE5B1CA91}" type="presOf" srcId="{3596AA62-6193-4562-8054-32DDD9446B31}" destId="{97DB75E1-8D88-4860-9FDE-4061ED8D89BC}" srcOrd="1" destOrd="0" presId="urn:microsoft.com/office/officeart/2005/8/layout/gear1"/>
    <dgm:cxn modelId="{A3DDAA39-1A5F-4609-B32A-EBB9B7B7C5AA}" type="presOf" srcId="{583DBD08-5B19-4261-A3DA-6F56683A30FB}" destId="{8B2D6BC8-F675-4C0E-89C7-22B6E56873D2}" srcOrd="2" destOrd="0" presId="urn:microsoft.com/office/officeart/2005/8/layout/gear1"/>
    <dgm:cxn modelId="{DE7C0370-6C19-4E65-B648-E1A4D57722FC}" srcId="{2DBF0422-C5D4-4320-9E8D-BA0E31DD45AB}" destId="{CA5C7A32-4A40-48D7-A99E-615E52CA5275}" srcOrd="2" destOrd="0" parTransId="{26A4E8F7-D3C3-4AEC-B75E-4907D776DB45}" sibTransId="{539BD300-3920-4E25-9E48-FF210B9B2787}"/>
    <dgm:cxn modelId="{141E2AF1-243D-474A-8FA6-E1703FB82450}" type="presOf" srcId="{CA5C7A32-4A40-48D7-A99E-615E52CA5275}" destId="{C1ABBF13-751A-4917-A255-886FF59C87C7}" srcOrd="2" destOrd="0" presId="urn:microsoft.com/office/officeart/2005/8/layout/gear1"/>
    <dgm:cxn modelId="{D6782257-7DCC-45C8-BB17-D80F7169FA0D}" srcId="{2DBF0422-C5D4-4320-9E8D-BA0E31DD45AB}" destId="{3596AA62-6193-4562-8054-32DDD9446B31}" srcOrd="1" destOrd="0" parTransId="{C7971425-53C7-43B7-8D7C-A46C55D94320}" sibTransId="{BBFF6515-78A1-4B3C-8384-6BD26F37D50B}"/>
    <dgm:cxn modelId="{7FDBFEFD-8C1E-4343-AC49-B2E15F7549C5}" type="presOf" srcId="{3596AA62-6193-4562-8054-32DDD9446B31}" destId="{51AE357A-229B-4852-8E9F-A9311B2CB018}" srcOrd="0" destOrd="0" presId="urn:microsoft.com/office/officeart/2005/8/layout/gear1"/>
    <dgm:cxn modelId="{4FC01BAA-EA40-4EBE-A3D8-98ED9330F021}" type="presOf" srcId="{3596AA62-6193-4562-8054-32DDD9446B31}" destId="{23E7F60F-7B62-426D-8410-F5E3BE3B2991}" srcOrd="2" destOrd="0" presId="urn:microsoft.com/office/officeart/2005/8/layout/gear1"/>
    <dgm:cxn modelId="{A17D056B-8498-42B4-AB2E-EC11268A2BCD}" type="presOf" srcId="{583DBD08-5B19-4261-A3DA-6F56683A30FB}" destId="{A06691D1-B770-476E-8EF5-53EC2EA6928D}" srcOrd="0" destOrd="0" presId="urn:microsoft.com/office/officeart/2005/8/layout/gear1"/>
    <dgm:cxn modelId="{0937E864-1F34-441E-A74E-35EF72DE2C79}" type="presParOf" srcId="{92C726EF-9549-4DE8-884B-47DC14329660}" destId="{A06691D1-B770-476E-8EF5-53EC2EA6928D}" srcOrd="0" destOrd="0" presId="urn:microsoft.com/office/officeart/2005/8/layout/gear1"/>
    <dgm:cxn modelId="{02CDABDB-C66C-4D88-8490-8C6CEA2A126D}" type="presParOf" srcId="{92C726EF-9549-4DE8-884B-47DC14329660}" destId="{82076A63-41B1-4BF0-9662-F58AE59E70E3}" srcOrd="1" destOrd="0" presId="urn:microsoft.com/office/officeart/2005/8/layout/gear1"/>
    <dgm:cxn modelId="{1C2F2753-3838-46A8-B416-DBD32D4B968A}" type="presParOf" srcId="{92C726EF-9549-4DE8-884B-47DC14329660}" destId="{8B2D6BC8-F675-4C0E-89C7-22B6E56873D2}" srcOrd="2" destOrd="0" presId="urn:microsoft.com/office/officeart/2005/8/layout/gear1"/>
    <dgm:cxn modelId="{42BCEAAC-F956-461C-870B-24705B8333D5}" type="presParOf" srcId="{92C726EF-9549-4DE8-884B-47DC14329660}" destId="{51AE357A-229B-4852-8E9F-A9311B2CB018}" srcOrd="3" destOrd="0" presId="urn:microsoft.com/office/officeart/2005/8/layout/gear1"/>
    <dgm:cxn modelId="{DF05194A-429C-4451-91A8-C8514FC27162}" type="presParOf" srcId="{92C726EF-9549-4DE8-884B-47DC14329660}" destId="{97DB75E1-8D88-4860-9FDE-4061ED8D89BC}" srcOrd="4" destOrd="0" presId="urn:microsoft.com/office/officeart/2005/8/layout/gear1"/>
    <dgm:cxn modelId="{169D2B4C-776F-40E9-88EB-37F69EA39DCB}" type="presParOf" srcId="{92C726EF-9549-4DE8-884B-47DC14329660}" destId="{23E7F60F-7B62-426D-8410-F5E3BE3B2991}" srcOrd="5" destOrd="0" presId="urn:microsoft.com/office/officeart/2005/8/layout/gear1"/>
    <dgm:cxn modelId="{97E120ED-0CB6-4420-B6E3-644A857823F1}" type="presParOf" srcId="{92C726EF-9549-4DE8-884B-47DC14329660}" destId="{86858EE8-6B64-493A-8969-75DE6F1EDAD0}" srcOrd="6" destOrd="0" presId="urn:microsoft.com/office/officeart/2005/8/layout/gear1"/>
    <dgm:cxn modelId="{FF90B9C9-6D1A-4A23-BF56-41477E8A3942}" type="presParOf" srcId="{92C726EF-9549-4DE8-884B-47DC14329660}" destId="{AF059890-7C29-45E3-9DE9-8D95A92DAC51}" srcOrd="7" destOrd="0" presId="urn:microsoft.com/office/officeart/2005/8/layout/gear1"/>
    <dgm:cxn modelId="{13726498-07AB-409B-87EC-FD0293DBB9A1}" type="presParOf" srcId="{92C726EF-9549-4DE8-884B-47DC14329660}" destId="{C1ABBF13-751A-4917-A255-886FF59C87C7}" srcOrd="8" destOrd="0" presId="urn:microsoft.com/office/officeart/2005/8/layout/gear1"/>
    <dgm:cxn modelId="{9AD2BC8C-9727-4A5F-AF9A-AA5AB6A86C41}" type="presParOf" srcId="{92C726EF-9549-4DE8-884B-47DC14329660}" destId="{FB3AB185-F448-4C3C-9894-1E7B436EEC67}" srcOrd="9" destOrd="0" presId="urn:microsoft.com/office/officeart/2005/8/layout/gear1"/>
    <dgm:cxn modelId="{4D7AA723-3379-4419-9CB8-19ADDE8E9157}" type="presParOf" srcId="{92C726EF-9549-4DE8-884B-47DC14329660}" destId="{B9E40E31-250F-4424-A24A-8151BBC186F9}" srcOrd="10" destOrd="0" presId="urn:microsoft.com/office/officeart/2005/8/layout/gear1"/>
    <dgm:cxn modelId="{D1C58EEF-7046-4B6C-B3DA-B9ECD6ED7678}" type="presParOf" srcId="{92C726EF-9549-4DE8-884B-47DC14329660}" destId="{42841C3B-C645-420D-8F14-BA6402994EE6}" srcOrd="11" destOrd="0" presId="urn:microsoft.com/office/officeart/2005/8/layout/gear1"/>
    <dgm:cxn modelId="{2D4C7714-71D7-4667-A67A-34A656B1184D}" type="presParOf" srcId="{92C726EF-9549-4DE8-884B-47DC14329660}" destId="{3A5EC6B9-714E-4E7E-8890-42BC6E5699BE}"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AECAA1A5-24DA-4529-B4BA-D77BF3695861}">
      <dgm:prSet phldr="0"/>
      <dgm:spPr/>
      <dgm:t>
        <a:bodyPr/>
        <a:lstStyle/>
        <a:p>
          <a:pPr rtl="0"/>
          <a:r>
            <a:rPr lang="en-US"/>
            <a:t>Undersampling by Python</a:t>
          </a:r>
        </a:p>
      </dgm:t>
    </dgm:pt>
    <dgm:pt modelId="{5CAE7F11-38C0-47F7-8FD7-80EC98BC0C70}" type="parTrans" cxnId="{3C5EE16E-655C-4DD0-B6E1-1E5F8E327710}">
      <dgm:prSet/>
      <dgm:spPr/>
    </dgm:pt>
    <dgm:pt modelId="{CF28C277-8368-4B97-BA08-5BFB5C9CA764}" type="sibTrans" cxnId="{3C5EE16E-655C-4DD0-B6E1-1E5F8E327710}">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780DFE7F-6DD8-4E68-9988-EA5423AC49BF}" type="pres">
      <dgm:prSet presAssocID="{AECAA1A5-24DA-4529-B4BA-D77BF3695861}" presName="parTxOnly" presStyleLbl="node1" presStyleIdx="1" presStyleCnt="3">
        <dgm:presLayoutVars>
          <dgm:chMax val="0"/>
          <dgm:chPref val="0"/>
          <dgm:bulletEnabled val="1"/>
        </dgm:presLayoutVars>
      </dgm:prSet>
      <dgm:spPr/>
      <dgm:t>
        <a:bodyPr/>
        <a:lstStyle/>
        <a:p>
          <a:endParaRPr lang="en-US"/>
        </a:p>
      </dgm:t>
    </dgm:pt>
    <dgm:pt modelId="{2350446B-2306-40FA-82F3-41257F9D1FCE}" type="pres">
      <dgm:prSet presAssocID="{CF28C277-8368-4B97-BA08-5BFB5C9CA764}"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3C5EE16E-655C-4DD0-B6E1-1E5F8E327710}" srcId="{C723E077-F5E6-46A8-B59C-8B1917D44DC7}" destId="{AECAA1A5-24DA-4529-B4BA-D77BF3695861}" srcOrd="1" destOrd="0" parTransId="{5CAE7F11-38C0-47F7-8FD7-80EC98BC0C70}" sibTransId="{CF28C277-8368-4B97-BA08-5BFB5C9CA764}"/>
    <dgm:cxn modelId="{0BB6CF8E-F32B-496E-BA6D-981575C66A9A}" srcId="{C723E077-F5E6-46A8-B59C-8B1917D44DC7}" destId="{9F375188-4E6B-4206-9828-9DC91D645224}" srcOrd="2" destOrd="0" parTransId="{981459E2-31E8-4A12-92D5-60ED0EFD4568}" sibTransId="{7168D5E9-5657-4921-A1F2-231C50544F87}"/>
    <dgm:cxn modelId="{28447535-ED9F-4B23-A076-2F562FC4A912}" type="presOf" srcId="{AECAA1A5-24DA-4529-B4BA-D77BF3695861}" destId="{780DFE7F-6DD8-4E68-9988-EA5423AC49BF}" srcOrd="0" destOrd="0" presId="urn:microsoft.com/office/officeart/2005/8/layout/chevron1"/>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D135B39C-6118-4AB3-8514-ECC99A4173D1}" type="presParOf" srcId="{F07412E1-206A-46E6-98E2-F8398E7D2F78}" destId="{780DFE7F-6DD8-4E68-9988-EA5423AC49BF}" srcOrd="2" destOrd="0" presId="urn:microsoft.com/office/officeart/2005/8/layout/chevron1"/>
    <dgm:cxn modelId="{D2696801-856F-4531-B859-4E892EE6FB6D}" type="presParOf" srcId="{F07412E1-206A-46E6-98E2-F8398E7D2F78}" destId="{2350446B-2306-40FA-82F3-41257F9D1FCE}"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t>
        <a:bodyPr/>
        <a:lstStyle/>
        <a:p>
          <a:endParaRPr lang="en-US"/>
        </a:p>
      </dgm:t>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BBDE2EB0-4EA0-43DD-B740-09808F899AD4}" srcId="{C723E077-F5E6-46A8-B59C-8B1917D44DC7}" destId="{5E018701-C8CD-4C0F-805C-6F0AADB20CEB}" srcOrd="1" destOrd="0" parTransId="{991EF137-D3C7-405D-A887-8DA56BE7D769}" sibTransId="{5BD4D9C6-25D9-47FD-9159-4F2F712510B0}"/>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t>
        <a:bodyPr/>
        <a:lstStyle/>
        <a:p>
          <a:endParaRPr lang="en-US"/>
        </a:p>
      </dgm:t>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BBDE2EB0-4EA0-43DD-B740-09808F899AD4}" srcId="{C723E077-F5E6-46A8-B59C-8B1917D44DC7}" destId="{5E018701-C8CD-4C0F-805C-6F0AADB20CEB}" srcOrd="1" destOrd="0" parTransId="{991EF137-D3C7-405D-A887-8DA56BE7D769}" sibTransId="{5BD4D9C6-25D9-47FD-9159-4F2F712510B0}"/>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EAF42-EFF8-4BCA-BFCD-47A02D952A1F}">
      <dsp:nvSpPr>
        <dsp:cNvPr id="0" name=""/>
        <dsp:cNvSpPr/>
      </dsp:nvSpPr>
      <dsp:spPr>
        <a:xfrm>
          <a:off x="2976"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Extract Data</a:t>
          </a:r>
          <a:endParaRPr lang="en-SG" sz="1300" kern="1200"/>
        </a:p>
      </dsp:txBody>
      <dsp:txXfrm>
        <a:off x="224432" y="581198"/>
        <a:ext cx="664369" cy="442912"/>
      </dsp:txXfrm>
    </dsp:sp>
    <dsp:sp modelId="{96C4368E-EDD6-4F09-9F3F-72166F1C2076}">
      <dsp:nvSpPr>
        <dsp:cNvPr id="0" name=""/>
        <dsp:cNvSpPr/>
      </dsp:nvSpPr>
      <dsp:spPr>
        <a:xfrm>
          <a:off x="99952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Prepare Data</a:t>
          </a:r>
          <a:endParaRPr lang="en-SG" sz="1300" kern="1200"/>
        </a:p>
      </dsp:txBody>
      <dsp:txXfrm>
        <a:off x="1220985" y="581198"/>
        <a:ext cx="664369" cy="442912"/>
      </dsp:txXfrm>
    </dsp:sp>
    <dsp:sp modelId="{78505B3C-CDFA-410F-8476-491332D9A318}">
      <dsp:nvSpPr>
        <dsp:cNvPr id="0" name=""/>
        <dsp:cNvSpPr/>
      </dsp:nvSpPr>
      <dsp:spPr>
        <a:xfrm>
          <a:off x="199608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Build models</a:t>
          </a:r>
          <a:endParaRPr lang="en-SG" sz="1300" kern="1200"/>
        </a:p>
      </dsp:txBody>
      <dsp:txXfrm>
        <a:off x="2217538" y="581198"/>
        <a:ext cx="664369" cy="442912"/>
      </dsp:txXfrm>
    </dsp:sp>
    <dsp:sp modelId="{85ED3B3E-0A50-4BCA-AB56-5AEC5FFD4A9F}">
      <dsp:nvSpPr>
        <dsp:cNvPr id="0" name=""/>
        <dsp:cNvSpPr/>
      </dsp:nvSpPr>
      <dsp:spPr>
        <a:xfrm>
          <a:off x="2992635"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Train Models</a:t>
          </a:r>
          <a:endParaRPr lang="en-SG" sz="1300" kern="1200"/>
        </a:p>
      </dsp:txBody>
      <dsp:txXfrm>
        <a:off x="3214091" y="581198"/>
        <a:ext cx="664369" cy="442912"/>
      </dsp:txXfrm>
    </dsp:sp>
    <dsp:sp modelId="{27B640BA-B39E-4873-8AE5-9E7126B9B896}">
      <dsp:nvSpPr>
        <dsp:cNvPr id="0" name=""/>
        <dsp:cNvSpPr/>
      </dsp:nvSpPr>
      <dsp:spPr>
        <a:xfrm>
          <a:off x="398918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Evaluate</a:t>
          </a:r>
          <a:endParaRPr lang="en-SG" sz="1300" kern="1200"/>
        </a:p>
      </dsp:txBody>
      <dsp:txXfrm>
        <a:off x="4210645" y="581198"/>
        <a:ext cx="664369" cy="442912"/>
      </dsp:txXfrm>
    </dsp:sp>
    <dsp:sp modelId="{3B7B1499-D2BE-4712-9583-DC09FD82FD35}">
      <dsp:nvSpPr>
        <dsp:cNvPr id="0" name=""/>
        <dsp:cNvSpPr/>
      </dsp:nvSpPr>
      <dsp:spPr>
        <a:xfrm>
          <a:off x="498574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Deploy</a:t>
          </a:r>
          <a:endParaRPr lang="en-SG" sz="1300" kern="1200"/>
        </a:p>
      </dsp:txBody>
      <dsp:txXfrm>
        <a:off x="5207198" y="581198"/>
        <a:ext cx="664369" cy="442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1184523"/>
        <a:ext cx="979140" cy="652760"/>
      </dsp:txXfrm>
    </dsp:sp>
    <dsp:sp modelId="{0AD51507-85BC-4BEE-B57D-FD1B5BDB2F21}">
      <dsp:nvSpPr>
        <dsp:cNvPr id="0" name=""/>
        <dsp:cNvSpPr/>
      </dsp:nvSpPr>
      <dsp:spPr>
        <a:xfrm>
          <a:off x="147004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1184523"/>
        <a:ext cx="979140" cy="652760"/>
      </dsp:txXfrm>
    </dsp:sp>
    <dsp:sp modelId="{95AC3868-3966-4CE8-AED9-DDC03B889EE4}">
      <dsp:nvSpPr>
        <dsp:cNvPr id="0" name=""/>
        <dsp:cNvSpPr/>
      </dsp:nvSpPr>
      <dsp:spPr>
        <a:xfrm>
          <a:off x="2938760"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1184523"/>
        <a:ext cx="979140" cy="6527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57"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Training data</a:t>
          </a:r>
          <a:endParaRPr lang="en-US" sz="1600" kern="1200"/>
        </a:p>
      </dsp:txBody>
      <dsp:txXfrm>
        <a:off x="307748" y="1075824"/>
        <a:ext cx="919474" cy="612982"/>
      </dsp:txXfrm>
    </dsp:sp>
    <dsp:sp modelId="{0AD51507-85BC-4BEE-B57D-FD1B5BDB2F21}">
      <dsp:nvSpPr>
        <dsp:cNvPr id="0" name=""/>
        <dsp:cNvSpPr/>
      </dsp:nvSpPr>
      <dsp:spPr>
        <a:xfrm>
          <a:off x="1380468"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SMOTE by Python</a:t>
          </a:r>
          <a:endParaRPr lang="en-US" sz="1600" kern="1200"/>
        </a:p>
      </dsp:txBody>
      <dsp:txXfrm>
        <a:off x="1686959" y="1075824"/>
        <a:ext cx="919474" cy="612982"/>
      </dsp:txXfrm>
    </dsp:sp>
    <dsp:sp modelId="{95AC3868-3966-4CE8-AED9-DDC03B889EE4}">
      <dsp:nvSpPr>
        <dsp:cNvPr id="0" name=""/>
        <dsp:cNvSpPr/>
      </dsp:nvSpPr>
      <dsp:spPr>
        <a:xfrm>
          <a:off x="2759679"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err="1">
              <a:latin typeface="Calibri"/>
            </a:rPr>
            <a:t>AutoAI</a:t>
          </a:r>
          <a:endParaRPr lang="en-US" sz="1600" kern="1200" err="1"/>
        </a:p>
      </dsp:txBody>
      <dsp:txXfrm>
        <a:off x="3066170" y="1075824"/>
        <a:ext cx="919474" cy="6129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12"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Training data</a:t>
          </a:r>
          <a:endParaRPr lang="en-US" sz="1600" kern="1200"/>
        </a:p>
      </dsp:txBody>
      <dsp:txXfrm>
        <a:off x="321062" y="1316168"/>
        <a:ext cx="959252" cy="639500"/>
      </dsp:txXfrm>
    </dsp:sp>
    <dsp:sp modelId="{0AD51507-85BC-4BEE-B57D-FD1B5BDB2F21}">
      <dsp:nvSpPr>
        <dsp:cNvPr id="0" name=""/>
        <dsp:cNvSpPr/>
      </dsp:nvSpPr>
      <dsp:spPr>
        <a:xfrm>
          <a:off x="1440189"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SMOTE by Python</a:t>
          </a:r>
          <a:endParaRPr lang="en-US" sz="1600" kern="1200"/>
        </a:p>
      </dsp:txBody>
      <dsp:txXfrm>
        <a:off x="1759939" y="1316168"/>
        <a:ext cx="959252" cy="639500"/>
      </dsp:txXfrm>
    </dsp:sp>
    <dsp:sp modelId="{95AC3868-3966-4CE8-AED9-DDC03B889EE4}">
      <dsp:nvSpPr>
        <dsp:cNvPr id="0" name=""/>
        <dsp:cNvSpPr/>
      </dsp:nvSpPr>
      <dsp:spPr>
        <a:xfrm>
          <a:off x="2879066"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err="1">
              <a:latin typeface="Calibri"/>
            </a:rPr>
            <a:t>AutoAI</a:t>
          </a:r>
          <a:endParaRPr lang="en-US" sz="1600" kern="1200" err="1"/>
        </a:p>
      </dsp:txBody>
      <dsp:txXfrm>
        <a:off x="3198816" y="1316168"/>
        <a:ext cx="959252" cy="639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691D1-B770-476E-8EF5-53EC2EA6928D}">
      <dsp:nvSpPr>
        <dsp:cNvPr id="0" name=""/>
        <dsp:cNvSpPr/>
      </dsp:nvSpPr>
      <dsp:spPr>
        <a:xfrm>
          <a:off x="1176715" y="701341"/>
          <a:ext cx="857194" cy="857194"/>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Evaluation</a:t>
          </a:r>
          <a:endParaRPr lang="en-SG" sz="600" kern="1200"/>
        </a:p>
      </dsp:txBody>
      <dsp:txXfrm>
        <a:off x="1349049" y="902135"/>
        <a:ext cx="512526" cy="440615"/>
      </dsp:txXfrm>
    </dsp:sp>
    <dsp:sp modelId="{51AE357A-229B-4852-8E9F-A9311B2CB018}">
      <dsp:nvSpPr>
        <dsp:cNvPr id="0" name=""/>
        <dsp:cNvSpPr/>
      </dsp:nvSpPr>
      <dsp:spPr>
        <a:xfrm>
          <a:off x="677983" y="498731"/>
          <a:ext cx="623414" cy="623414"/>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Pipelines</a:t>
          </a:r>
          <a:endParaRPr lang="en-SG" sz="600" kern="1200"/>
        </a:p>
      </dsp:txBody>
      <dsp:txXfrm>
        <a:off x="834929" y="656626"/>
        <a:ext cx="309522" cy="307624"/>
      </dsp:txXfrm>
    </dsp:sp>
    <dsp:sp modelId="{86858EE8-6B64-493A-8969-75DE6F1EDAD0}">
      <dsp:nvSpPr>
        <dsp:cNvPr id="0" name=""/>
        <dsp:cNvSpPr/>
      </dsp:nvSpPr>
      <dsp:spPr>
        <a:xfrm rot="20700000">
          <a:off x="1027159" y="68639"/>
          <a:ext cx="610818" cy="61081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Configure</a:t>
          </a:r>
          <a:endParaRPr lang="en-SG" sz="600" kern="1200"/>
        </a:p>
      </dsp:txBody>
      <dsp:txXfrm rot="-20700000">
        <a:off x="1161129" y="202609"/>
        <a:ext cx="342877" cy="342877"/>
      </dsp:txXfrm>
    </dsp:sp>
    <dsp:sp modelId="{B9E40E31-250F-4424-A24A-8151BBC186F9}">
      <dsp:nvSpPr>
        <dsp:cNvPr id="0" name=""/>
        <dsp:cNvSpPr/>
      </dsp:nvSpPr>
      <dsp:spPr>
        <a:xfrm>
          <a:off x="1085409" y="585696"/>
          <a:ext cx="1097209" cy="1097209"/>
        </a:xfrm>
        <a:prstGeom prst="circularArrow">
          <a:avLst>
            <a:gd name="adj1" fmla="val 4687"/>
            <a:gd name="adj2" fmla="val 299029"/>
            <a:gd name="adj3" fmla="val 2379185"/>
            <a:gd name="adj4" fmla="val 1619655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841C3B-C645-420D-8F14-BA6402994EE6}">
      <dsp:nvSpPr>
        <dsp:cNvPr id="0" name=""/>
        <dsp:cNvSpPr/>
      </dsp:nvSpPr>
      <dsp:spPr>
        <a:xfrm>
          <a:off x="567578" y="372104"/>
          <a:ext cx="797191" cy="79719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5EC6B9-714E-4E7E-8890-42BC6E5699BE}">
      <dsp:nvSpPr>
        <dsp:cNvPr id="0" name=""/>
        <dsp:cNvSpPr/>
      </dsp:nvSpPr>
      <dsp:spPr>
        <a:xfrm>
          <a:off x="885870" y="-53841"/>
          <a:ext cx="859532" cy="85953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86"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rtl="0">
            <a:lnSpc>
              <a:spcPct val="90000"/>
            </a:lnSpc>
            <a:spcBef>
              <a:spcPct val="0"/>
            </a:spcBef>
            <a:spcAft>
              <a:spcPct val="35000"/>
            </a:spcAft>
          </a:pPr>
          <a:r>
            <a:rPr lang="en-US" sz="1000" kern="1200">
              <a:latin typeface="Calibri"/>
            </a:rPr>
            <a:t>Training data</a:t>
          </a:r>
          <a:endParaRPr lang="en-US" sz="1000" kern="1200"/>
        </a:p>
      </dsp:txBody>
      <dsp:txXfrm>
        <a:off x="290304" y="365688"/>
        <a:ext cx="867355" cy="578236"/>
      </dsp:txXfrm>
    </dsp:sp>
    <dsp:sp modelId="{0AD51507-85BC-4BEE-B57D-FD1B5BDB2F21}">
      <dsp:nvSpPr>
        <dsp:cNvPr id="0" name=""/>
        <dsp:cNvSpPr/>
      </dsp:nvSpPr>
      <dsp:spPr>
        <a:xfrm>
          <a:off x="1302219"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rtl="0">
            <a:lnSpc>
              <a:spcPct val="90000"/>
            </a:lnSpc>
            <a:spcBef>
              <a:spcPct val="0"/>
            </a:spcBef>
            <a:spcAft>
              <a:spcPct val="35000"/>
            </a:spcAft>
          </a:pPr>
          <a:r>
            <a:rPr lang="en-US" sz="1000" kern="1200" err="1">
              <a:latin typeface="Calibri"/>
            </a:rPr>
            <a:t>Undersampling</a:t>
          </a:r>
          <a:r>
            <a:rPr lang="en-US" sz="1000" kern="1200">
              <a:latin typeface="Calibri"/>
            </a:rPr>
            <a:t> by Python</a:t>
          </a:r>
          <a:endParaRPr lang="en-US" sz="1000" kern="1200"/>
        </a:p>
      </dsp:txBody>
      <dsp:txXfrm>
        <a:off x="1591337" y="365688"/>
        <a:ext cx="867355" cy="578236"/>
      </dsp:txXfrm>
    </dsp:sp>
    <dsp:sp modelId="{95AC3868-3966-4CE8-AED9-DDC03B889EE4}">
      <dsp:nvSpPr>
        <dsp:cNvPr id="0" name=""/>
        <dsp:cNvSpPr/>
      </dsp:nvSpPr>
      <dsp:spPr>
        <a:xfrm>
          <a:off x="2603251"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err="1">
              <a:latin typeface="Calibri"/>
            </a:rPr>
            <a:t>AutoAI</a:t>
          </a:r>
          <a:endParaRPr lang="en-US" sz="1000" kern="1200" err="1"/>
        </a:p>
      </dsp:txBody>
      <dsp:txXfrm>
        <a:off x="2892369" y="365688"/>
        <a:ext cx="867355" cy="57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39"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278766" y="371486"/>
        <a:ext cx="832881" cy="555254"/>
      </dsp:txXfrm>
    </dsp:sp>
    <dsp:sp modelId="{0AD51507-85BC-4BEE-B57D-FD1B5BDB2F21}">
      <dsp:nvSpPr>
        <dsp:cNvPr id="0" name=""/>
        <dsp:cNvSpPr/>
      </dsp:nvSpPr>
      <dsp:spPr>
        <a:xfrm>
          <a:off x="1250461"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latin typeface="Calibri"/>
            </a:rPr>
            <a:t>Undersampling</a:t>
          </a:r>
          <a:r>
            <a:rPr lang="en-US" sz="900" kern="1200">
              <a:latin typeface="Calibri"/>
            </a:rPr>
            <a:t> by Python</a:t>
          </a:r>
          <a:endParaRPr lang="en-US" sz="900" kern="1200"/>
        </a:p>
      </dsp:txBody>
      <dsp:txXfrm>
        <a:off x="1528088" y="371486"/>
        <a:ext cx="832881" cy="555254"/>
      </dsp:txXfrm>
    </dsp:sp>
    <dsp:sp modelId="{95AC3868-3966-4CE8-AED9-DDC03B889EE4}">
      <dsp:nvSpPr>
        <dsp:cNvPr id="0" name=""/>
        <dsp:cNvSpPr/>
      </dsp:nvSpPr>
      <dsp:spPr>
        <a:xfrm>
          <a:off x="2499783"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2777410" y="371486"/>
        <a:ext cx="832881" cy="5552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27719" y="1284535"/>
        <a:ext cx="979140" cy="652760"/>
      </dsp:txXfrm>
    </dsp:sp>
    <dsp:sp modelId="{780DFE7F-6DD8-4E68-9988-EA5423AC49BF}">
      <dsp:nvSpPr>
        <dsp:cNvPr id="0" name=""/>
        <dsp:cNvSpPr/>
      </dsp:nvSpPr>
      <dsp:spPr>
        <a:xfrm>
          <a:off x="147004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t>Undersampling by Python</a:t>
          </a:r>
        </a:p>
      </dsp:txBody>
      <dsp:txXfrm>
        <a:off x="1796429" y="1284535"/>
        <a:ext cx="979140" cy="652760"/>
      </dsp:txXfrm>
    </dsp:sp>
    <dsp:sp modelId="{95AC3868-3966-4CE8-AED9-DDC03B889EE4}">
      <dsp:nvSpPr>
        <dsp:cNvPr id="0" name=""/>
        <dsp:cNvSpPr/>
      </dsp:nvSpPr>
      <dsp:spPr>
        <a:xfrm>
          <a:off x="2938760"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265140" y="1284535"/>
        <a:ext cx="979140" cy="652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26"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24646" y="844683"/>
        <a:ext cx="969961" cy="646640"/>
      </dsp:txXfrm>
    </dsp:sp>
    <dsp:sp modelId="{0FB39553-FB11-4011-B509-AF10DBB55855}">
      <dsp:nvSpPr>
        <dsp:cNvPr id="0" name=""/>
        <dsp:cNvSpPr/>
      </dsp:nvSpPr>
      <dsp:spPr>
        <a:xfrm>
          <a:off x="1456268"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t>Undersampling</a:t>
          </a:r>
          <a:r>
            <a:rPr lang="en-US" sz="900" kern="1200"/>
            <a:t> by Python</a:t>
          </a:r>
        </a:p>
      </dsp:txBody>
      <dsp:txXfrm>
        <a:off x="1779588" y="844683"/>
        <a:ext cx="969961" cy="646640"/>
      </dsp:txXfrm>
    </dsp:sp>
    <dsp:sp modelId="{95AC3868-3966-4CE8-AED9-DDC03B889EE4}">
      <dsp:nvSpPr>
        <dsp:cNvPr id="0" name=""/>
        <dsp:cNvSpPr/>
      </dsp:nvSpPr>
      <dsp:spPr>
        <a:xfrm>
          <a:off x="2911209"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234529" y="844683"/>
        <a:ext cx="969961" cy="646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64"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09285" y="417071"/>
        <a:ext cx="924064" cy="616042"/>
      </dsp:txXfrm>
    </dsp:sp>
    <dsp:sp modelId="{0FB39553-FB11-4011-B509-AF10DBB55855}">
      <dsp:nvSpPr>
        <dsp:cNvPr id="0" name=""/>
        <dsp:cNvSpPr/>
      </dsp:nvSpPr>
      <dsp:spPr>
        <a:xfrm>
          <a:off x="1387359"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t>Undersampling</a:t>
          </a:r>
          <a:r>
            <a:rPr lang="en-US" sz="900" kern="1200"/>
            <a:t> by Python</a:t>
          </a:r>
        </a:p>
      </dsp:txBody>
      <dsp:txXfrm>
        <a:off x="1695380" y="417071"/>
        <a:ext cx="924064" cy="616042"/>
      </dsp:txXfrm>
    </dsp:sp>
    <dsp:sp modelId="{95AC3868-3966-4CE8-AED9-DDC03B889EE4}">
      <dsp:nvSpPr>
        <dsp:cNvPr id="0" name=""/>
        <dsp:cNvSpPr/>
      </dsp:nvSpPr>
      <dsp:spPr>
        <a:xfrm>
          <a:off x="2773455"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081476" y="417071"/>
        <a:ext cx="924064" cy="616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945207"/>
        <a:ext cx="979140" cy="652760"/>
      </dsp:txXfrm>
    </dsp:sp>
    <dsp:sp modelId="{0AD51507-85BC-4BEE-B57D-FD1B5BDB2F21}">
      <dsp:nvSpPr>
        <dsp:cNvPr id="0" name=""/>
        <dsp:cNvSpPr/>
      </dsp:nvSpPr>
      <dsp:spPr>
        <a:xfrm>
          <a:off x="147004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945207"/>
        <a:ext cx="979140" cy="652760"/>
      </dsp:txXfrm>
    </dsp:sp>
    <dsp:sp modelId="{95AC3868-3966-4CE8-AED9-DDC03B889EE4}">
      <dsp:nvSpPr>
        <dsp:cNvPr id="0" name=""/>
        <dsp:cNvSpPr/>
      </dsp:nvSpPr>
      <dsp:spPr>
        <a:xfrm>
          <a:off x="2938760"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945207"/>
        <a:ext cx="979140" cy="652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687916"/>
        <a:ext cx="979140" cy="652760"/>
      </dsp:txXfrm>
    </dsp:sp>
    <dsp:sp modelId="{0AD51507-85BC-4BEE-B57D-FD1B5BDB2F21}">
      <dsp:nvSpPr>
        <dsp:cNvPr id="0" name=""/>
        <dsp:cNvSpPr/>
      </dsp:nvSpPr>
      <dsp:spPr>
        <a:xfrm>
          <a:off x="1470049"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687916"/>
        <a:ext cx="979140" cy="652760"/>
      </dsp:txXfrm>
    </dsp:sp>
    <dsp:sp modelId="{95AC3868-3966-4CE8-AED9-DDC03B889EE4}">
      <dsp:nvSpPr>
        <dsp:cNvPr id="0" name=""/>
        <dsp:cNvSpPr/>
      </dsp:nvSpPr>
      <dsp:spPr>
        <a:xfrm>
          <a:off x="2938760"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687916"/>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09:20:21.2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11867 12773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50.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1,'365'0,"-358"0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09:20:21.2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11900 12669 16383 0 0,'0'-5'0'0'0,"5"-1"0"0"0,6 0 0 0 0,11 1 0 0 0,6 1 0 0 0,3 2 0 0 0,1 1 0 0 0,0 1 0 0 0,0 0 0 0 0,-2 0 0 0 0,-1 0 0 0 0,0 0 0 0 0,-1 1 0 0 0,0-1 0 0 0,-1 0 0 0 0,1 0 0 0 0,0 0 0 0 0,-1 0 0 0 0,1 0 0 0 0,0 0 0 0 0,0 0 0 0 0,0 0 0 0 0,0 0 0 0 0,-1 0 0 0 0,1 0 0 0 0,0 0 0 0 0,0 0 0 0 0,0 0 0 0 0,0 0 0 0 0,0 0 0 0 0,-1 0 0 0 0,1 0 0 0 0,0 0 0 0 0,0 0 0 0 0,-5 5 0 0 0,-1 1 0 0 0,-1 0 0 0 0,2-1 0 0 0,2-2 0 0 0,1-1 0 0 0,0-1 0 0 0,2 0 0 0 0,-5-1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8:02.9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1,'587'0,"-576"0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14.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1,'2070'0,"-2063"0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20.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1,'338'0,"-331"0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50.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10,'1'-1,"-1"1,1-1,0 0,-1 1,1-1,0 0,0 1,0-1,0 1,0-1,0 1,-1-1,1 1,0 0,0-1,0 1,0 0,0 0,0 0,0 0,1 0,-1 0,1 0,32 0,-30 0,529 0,-527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01.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0,'490'9,"206"-9,-467 9,488-9,-709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10.0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1,'381'0,"-375"0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23.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0,'356'0,"-348"0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63522FF-DAD5-4564-A845-42315B6EED2E}" type="datetimeFigureOut">
              <a:t>2022-04-29</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E2AA742-52F2-42C4-A777-D6F700285B01}" type="slidenum">
              <a:t>‹#›</a:t>
            </a:fld>
            <a:endParaRPr lang="en-US"/>
          </a:p>
        </p:txBody>
      </p:sp>
    </p:spTree>
    <p:extLst>
      <p:ext uri="{BB962C8B-B14F-4D97-AF65-F5344CB8AC3E}">
        <p14:creationId xmlns:p14="http://schemas.microsoft.com/office/powerpoint/2010/main" val="1196358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Total 5510 rows</a:t>
            </a:r>
          </a:p>
          <a:p>
            <a:r>
              <a:rPr lang="en-US"/>
              <a:t>More females than males</a:t>
            </a:r>
          </a:p>
          <a:p>
            <a:r>
              <a:rPr lang="en-US"/>
              <a:t>Since there is no gender as ‘Other’,  to remove from the dataset. Ensure only 2 distinct gender</a:t>
            </a:r>
          </a:p>
          <a:p>
            <a:endParaRPr lang="en-US"/>
          </a:p>
        </p:txBody>
      </p:sp>
    </p:spTree>
    <p:extLst>
      <p:ext uri="{BB962C8B-B14F-4D97-AF65-F5344CB8AC3E}">
        <p14:creationId xmlns:p14="http://schemas.microsoft.com/office/powerpoint/2010/main" val="1319514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554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76606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31881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An imbalanced datasets is one where the labels aren't distributed similarly, that is, you have many more of one label than others. In these situations, the trained classifier often becomes biased towards the majority label class and tends to miss the minority class. This will be an issue in cases where we want to detect that minority class, say in fraud detection, or early detection of cancer cells.</a:t>
            </a:r>
          </a:p>
        </p:txBody>
      </p:sp>
    </p:spTree>
    <p:extLst>
      <p:ext uri="{BB962C8B-B14F-4D97-AF65-F5344CB8AC3E}">
        <p14:creationId xmlns:p14="http://schemas.microsoft.com/office/powerpoint/2010/main" val="219910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8746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65788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5401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79612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3815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7461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72496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678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5202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0528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86901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06399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26746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1438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108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02166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030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555555"/>
                </a:solidFill>
                <a:effectLst/>
                <a:latin typeface="Helvetica Neue"/>
              </a:rPr>
              <a:t>Imbalanced datasets are those where there is a </a:t>
            </a:r>
            <a:r>
              <a:rPr lang="en-US" b="1" i="0" u="sng">
                <a:solidFill>
                  <a:srgbClr val="555555"/>
                </a:solidFill>
                <a:effectLst/>
                <a:latin typeface="Helvetica Neue"/>
              </a:rPr>
              <a:t>severe skew in the class distribution</a:t>
            </a:r>
            <a:r>
              <a:rPr lang="en-US" b="0" i="0">
                <a:solidFill>
                  <a:srgbClr val="555555"/>
                </a:solidFill>
                <a:effectLst/>
                <a:latin typeface="Helvetica Neue"/>
              </a:rPr>
              <a:t>, such as 1:13 herein the minority class to the majority class.</a:t>
            </a:r>
            <a:endParaRPr lang="en-SG"/>
          </a:p>
        </p:txBody>
      </p:sp>
      <p:sp>
        <p:nvSpPr>
          <p:cNvPr id="4" name="Slide Number Placeholder 3"/>
          <p:cNvSpPr>
            <a:spLocks noGrp="1"/>
          </p:cNvSpPr>
          <p:nvPr>
            <p:ph type="sldNum" sz="quarter" idx="5"/>
          </p:nvPr>
        </p:nvSpPr>
        <p:spPr/>
        <p:txBody>
          <a:bodyPr/>
          <a:lstStyle/>
          <a:p>
            <a:fld id="{0E2AA742-52F2-42C4-A777-D6F700285B01}" type="slidenum">
              <a:rPr lang="en-SG" smtClean="0"/>
              <a:t>64</a:t>
            </a:fld>
            <a:endParaRPr lang="en-SG"/>
          </a:p>
        </p:txBody>
      </p:sp>
    </p:spTree>
    <p:extLst>
      <p:ext uri="{BB962C8B-B14F-4D97-AF65-F5344CB8AC3E}">
        <p14:creationId xmlns:p14="http://schemas.microsoft.com/office/powerpoint/2010/main" val="2659202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84335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545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925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4500880"/>
          </a:xfrm>
          <a:custGeom>
            <a:avLst/>
            <a:gdLst/>
            <a:ahLst/>
            <a:cxnLst/>
            <a:rect l="l" t="t" r="r" b="b"/>
            <a:pathLst>
              <a:path w="9144000" h="4500880">
                <a:moveTo>
                  <a:pt x="0" y="4500880"/>
                </a:moveTo>
                <a:lnTo>
                  <a:pt x="9144000" y="4500880"/>
                </a:lnTo>
                <a:lnTo>
                  <a:pt x="9144000" y="0"/>
                </a:lnTo>
                <a:lnTo>
                  <a:pt x="0" y="0"/>
                </a:lnTo>
                <a:lnTo>
                  <a:pt x="0" y="4500880"/>
                </a:lnTo>
              </a:path>
            </a:pathLst>
          </a:custGeom>
          <a:solidFill>
            <a:srgbClr val="58FAB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7" name="Holder 7"/>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5" name="Holder 5"/>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4" name="Holder 4"/>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8911" y="2022652"/>
            <a:ext cx="7266177" cy="661035"/>
          </a:xfrm>
          <a:prstGeom prst="rect">
            <a:avLst/>
          </a:prstGeom>
        </p:spPr>
        <p:txBody>
          <a:bodyPr wrap="square" lIns="0" tIns="0" rIns="0" bIns="0">
            <a:spAutoFit/>
          </a:bodyPr>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a:xfrm>
            <a:off x="810259" y="2109298"/>
            <a:ext cx="7523480" cy="2513329"/>
          </a:xfrm>
          <a:prstGeom prst="rect">
            <a:avLst/>
          </a:prstGeom>
        </p:spPr>
        <p:txBody>
          <a:bodyPr wrap="square" lIns="0" tIns="0" rIns="0" bIns="0">
            <a:spAutoFit/>
          </a:bodyPr>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a:xfrm>
            <a:off x="3108960" y="4783455"/>
            <a:ext cx="2926079"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2022-04-29</a:t>
            </a:fld>
            <a:endParaRPr lang="en-US"/>
          </a:p>
        </p:txBody>
      </p:sp>
      <p:sp>
        <p:nvSpPr>
          <p:cNvPr id="6" name="Holder 6"/>
          <p:cNvSpPr>
            <a:spLocks noGrp="1"/>
          </p:cNvSpPr>
          <p:nvPr>
            <p:ph type="sldNum" sz="quarter" idx="7"/>
          </p:nvPr>
        </p:nvSpPr>
        <p:spPr>
          <a:xfrm>
            <a:off x="7002144" y="4847590"/>
            <a:ext cx="153034" cy="127000"/>
          </a:xfrm>
          <a:prstGeom prst="rect">
            <a:avLst/>
          </a:prstGeom>
        </p:spPr>
        <p:txBody>
          <a:bodyPr wrap="square" lIns="0" tIns="0" rIns="0" bIns="0">
            <a:spAutoFit/>
          </a:bodyPr>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ode/rishabh057/healthcare-dataset-stroke-data/data"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freepngimg.com/png/27880-green-tick-clipar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customXml" Target="../ink/ink1.xml"/><Relationship Id="rId5" Type="http://schemas.openxmlformats.org/officeDocument/2006/relationships/hyperlink" Target="https://freepngimg.com/png/27880-green-tick-clipart" TargetMode="External"/><Relationship Id="rId4" Type="http://schemas.openxmlformats.org/officeDocument/2006/relationships/image" Target="../media/image4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hyperlink" Target="https://freepngimg.com/png/27880-green-tick-clipart" TargetMode="Externa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s://freepngimg.com/png/27880-green-tick-clipar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freepngimg.com/png/27880-green-tick-clipart" TargetMode="External"/><Relationship Id="rId5" Type="http://schemas.openxmlformats.org/officeDocument/2006/relationships/image" Target="../media/image48.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8.png"/><Relationship Id="rId7" Type="http://schemas.openxmlformats.org/officeDocument/2006/relationships/diagramQuickStyle" Target="../diagrams/quickStyle2.xml"/><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9.png"/><Relationship Id="rId9" Type="http://schemas.microsoft.com/office/2007/relationships/diagramDrawing" Target="../diagrams/drawing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e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5.xml"/><Relationship Id="rId18" Type="http://schemas.openxmlformats.org/officeDocument/2006/relationships/image" Target="../media/image146.png"/><Relationship Id="rId3" Type="http://schemas.openxmlformats.org/officeDocument/2006/relationships/diagramData" Target="../diagrams/data3.xml"/><Relationship Id="rId21" Type="http://schemas.openxmlformats.org/officeDocument/2006/relationships/customXml" Target="../ink/ink9.xml"/><Relationship Id="rId7" Type="http://schemas.microsoft.com/office/2007/relationships/diagramDrawing" Target="../diagrams/drawing3.xml"/><Relationship Id="rId12" Type="http://schemas.openxmlformats.org/officeDocument/2006/relationships/image" Target="../media/image143.png"/><Relationship Id="rId17" Type="http://schemas.openxmlformats.org/officeDocument/2006/relationships/customXml" Target="../ink/ink7.xml"/><Relationship Id="rId2" Type="http://schemas.openxmlformats.org/officeDocument/2006/relationships/image" Target="../media/image128.png"/><Relationship Id="rId16" Type="http://schemas.openxmlformats.org/officeDocument/2006/relationships/image" Target="../media/image145.png"/><Relationship Id="rId20"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customXml" Target="../ink/ink4.xml"/><Relationship Id="rId24" Type="http://schemas.openxmlformats.org/officeDocument/2006/relationships/image" Target="../media/image149.png"/><Relationship Id="rId5" Type="http://schemas.openxmlformats.org/officeDocument/2006/relationships/diagramQuickStyle" Target="../diagrams/quickStyle3.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42.png"/><Relationship Id="rId19" Type="http://schemas.openxmlformats.org/officeDocument/2006/relationships/customXml" Target="../ink/ink8.xml"/><Relationship Id="rId4" Type="http://schemas.openxmlformats.org/officeDocument/2006/relationships/diagramLayout" Target="../diagrams/layout3.xml"/><Relationship Id="rId9" Type="http://schemas.openxmlformats.org/officeDocument/2006/relationships/customXml" Target="../ink/ink3.xml"/><Relationship Id="rId14" Type="http://schemas.openxmlformats.org/officeDocument/2006/relationships/image" Target="../media/image144.png"/><Relationship Id="rId22" Type="http://schemas.openxmlformats.org/officeDocument/2006/relationships/image" Target="../media/image148.png"/></Relationships>
</file>

<file path=ppt/slides/_rels/slide6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1.png"/><Relationship Id="rId7" Type="http://schemas.openxmlformats.org/officeDocument/2006/relationships/diagramColors" Target="../diagrams/colors4.xml"/><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16.png"/><Relationship Id="rId4" Type="http://schemas.openxmlformats.org/officeDocument/2006/relationships/diagramData" Target="../diagrams/data4.xml"/><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diagramLayout" Target="../diagrams/layout5.xml"/><Relationship Id="rId7" Type="http://schemas.openxmlformats.org/officeDocument/2006/relationships/image" Target="../media/image132.jpe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5.png"/><Relationship Id="rId7" Type="http://schemas.openxmlformats.org/officeDocument/2006/relationships/diagramColors" Target="../diagrams/colors6.xml"/><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7.png"/><Relationship Id="rId7" Type="http://schemas.openxmlformats.org/officeDocument/2006/relationships/diagramColors" Target="../diagrams/colors7.xml"/><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hyperlink" Target="https://www.youtube.com/watch?v=FheTDyCwRdE" TargetMode="External"/><Relationship Id="rId4" Type="http://schemas.openxmlformats.org/officeDocument/2006/relationships/hyperlink" Target="https://iq.opengenus.org/smote-for-imbalanced-dataset/"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diagramLayout" Target="../diagrams/layout8.xml"/><Relationship Id="rId7" Type="http://schemas.openxmlformats.org/officeDocument/2006/relationships/image" Target="../media/image140.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50.png"/></Relationships>
</file>

<file path=ppt/slides/_rels/slide7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diagramLayout" Target="../diagrams/layout9.xml"/><Relationship Id="rId7" Type="http://schemas.openxmlformats.org/officeDocument/2006/relationships/image" Target="../media/image151.png"/><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116.png"/><Relationship Id="rId4" Type="http://schemas.openxmlformats.org/officeDocument/2006/relationships/diagramQuickStyle" Target="../diagrams/quickStyle9.xml"/><Relationship Id="rId9"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Layout" Target="../diagrams/layout10.xml"/><Relationship Id="rId7" Type="http://schemas.openxmlformats.org/officeDocument/2006/relationships/image" Target="../media/image153.png"/><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diagramLayout" Target="../diagrams/layout11.xml"/><Relationship Id="rId7" Type="http://schemas.openxmlformats.org/officeDocument/2006/relationships/image" Target="../media/image155.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diagramLayout" Target="../diagrams/layout12.xml"/><Relationship Id="rId7" Type="http://schemas.openxmlformats.org/officeDocument/2006/relationships/image" Target="../media/image157.png"/><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jpeg"/><Relationship Id="rId2" Type="http://schemas.openxmlformats.org/officeDocument/2006/relationships/image" Target="../media/image161.jpe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5143500"/>
          </a:xfrm>
          <a:custGeom>
            <a:avLst/>
            <a:gdLst/>
            <a:ahLst/>
            <a:cxnLst/>
            <a:rect l="l" t="t" r="r" b="b"/>
            <a:pathLst>
              <a:path h="5143500">
                <a:moveTo>
                  <a:pt x="0" y="5143499"/>
                </a:moveTo>
                <a:lnTo>
                  <a:pt x="0" y="0"/>
                </a:lnTo>
                <a:lnTo>
                  <a:pt x="0" y="5143499"/>
                </a:lnTo>
                <a:close/>
              </a:path>
            </a:pathLst>
          </a:custGeom>
          <a:solidFill>
            <a:srgbClr val="045F85"/>
          </a:solidFill>
        </p:spPr>
        <p:txBody>
          <a:bodyPr wrap="square" lIns="0" tIns="0" rIns="0" bIns="0" rtlCol="0"/>
          <a:lstStyle/>
          <a:p>
            <a:endParaRPr/>
          </a:p>
        </p:txBody>
      </p:sp>
      <p:sp>
        <p:nvSpPr>
          <p:cNvPr id="3" name="object 3"/>
          <p:cNvSpPr/>
          <p:nvPr/>
        </p:nvSpPr>
        <p:spPr>
          <a:xfrm>
            <a:off x="0" y="2540"/>
            <a:ext cx="9144000" cy="5140960"/>
          </a:xfrm>
          <a:custGeom>
            <a:avLst/>
            <a:gdLst/>
            <a:ahLst/>
            <a:cxnLst/>
            <a:rect l="l" t="t" r="r" b="b"/>
            <a:pathLst>
              <a:path w="9144000" h="5140960">
                <a:moveTo>
                  <a:pt x="9143999" y="0"/>
                </a:moveTo>
                <a:lnTo>
                  <a:pt x="0" y="0"/>
                </a:lnTo>
                <a:lnTo>
                  <a:pt x="0" y="5140958"/>
                </a:lnTo>
                <a:lnTo>
                  <a:pt x="9143999" y="5140958"/>
                </a:lnTo>
                <a:lnTo>
                  <a:pt x="9143999" y="0"/>
                </a:lnTo>
                <a:close/>
              </a:path>
            </a:pathLst>
          </a:custGeom>
          <a:solidFill>
            <a:srgbClr val="FFFFFF"/>
          </a:solidFill>
        </p:spPr>
        <p:txBody>
          <a:bodyPr wrap="square" lIns="0" tIns="0" rIns="0" bIns="0" rtlCol="0"/>
          <a:lstStyle/>
          <a:p>
            <a:endParaRPr/>
          </a:p>
        </p:txBody>
      </p:sp>
      <p:sp>
        <p:nvSpPr>
          <p:cNvPr id="4" name="object 4"/>
          <p:cNvSpPr txBox="1"/>
          <p:nvPr/>
        </p:nvSpPr>
        <p:spPr>
          <a:xfrm>
            <a:off x="1560194" y="1202018"/>
            <a:ext cx="6298565" cy="1143635"/>
          </a:xfrm>
          <a:prstGeom prst="rect">
            <a:avLst/>
          </a:prstGeom>
        </p:spPr>
        <p:txBody>
          <a:bodyPr vert="horz" wrap="square" lIns="0" tIns="0" rIns="0" bIns="0" rtlCol="0">
            <a:spAutoFit/>
          </a:bodyPr>
          <a:lstStyle/>
          <a:p>
            <a:pPr algn="ctr">
              <a:lnSpc>
                <a:spcPct val="100000"/>
              </a:lnSpc>
            </a:pPr>
            <a:r>
              <a:rPr sz="4000" b="1">
                <a:solidFill>
                  <a:srgbClr val="252525"/>
                </a:solidFill>
                <a:latin typeface="Arial"/>
                <a:cs typeface="Arial"/>
              </a:rPr>
              <a:t>D</a:t>
            </a:r>
            <a:r>
              <a:rPr sz="4000" b="1" spc="-20">
                <a:solidFill>
                  <a:srgbClr val="252525"/>
                </a:solidFill>
                <a:latin typeface="Arial"/>
                <a:cs typeface="Arial"/>
              </a:rPr>
              <a:t>a</a:t>
            </a:r>
            <a:r>
              <a:rPr sz="4000" b="1">
                <a:solidFill>
                  <a:srgbClr val="252525"/>
                </a:solidFill>
                <a:latin typeface="Arial"/>
                <a:cs typeface="Arial"/>
              </a:rPr>
              <a:t>ta Scien</a:t>
            </a:r>
            <a:r>
              <a:rPr sz="4000" b="1" spc="-20">
                <a:solidFill>
                  <a:srgbClr val="252525"/>
                </a:solidFill>
                <a:latin typeface="Arial"/>
                <a:cs typeface="Arial"/>
              </a:rPr>
              <a:t>c</a:t>
            </a:r>
            <a:r>
              <a:rPr sz="4000" b="1">
                <a:solidFill>
                  <a:srgbClr val="252525"/>
                </a:solidFill>
                <a:latin typeface="Arial"/>
                <a:cs typeface="Arial"/>
              </a:rPr>
              <a:t>e</a:t>
            </a:r>
            <a:endParaRPr sz="4000">
              <a:latin typeface="Arial"/>
              <a:cs typeface="Arial"/>
            </a:endParaRPr>
          </a:p>
          <a:p>
            <a:pPr algn="ctr">
              <a:lnSpc>
                <a:spcPct val="100000"/>
              </a:lnSpc>
            </a:pPr>
            <a:r>
              <a:rPr sz="4000" b="1">
                <a:solidFill>
                  <a:srgbClr val="252525"/>
                </a:solidFill>
                <a:latin typeface="Arial"/>
                <a:cs typeface="Arial"/>
              </a:rPr>
              <a:t>Final Project</a:t>
            </a:r>
            <a:r>
              <a:rPr sz="4000" b="1" spc="15">
                <a:solidFill>
                  <a:srgbClr val="252525"/>
                </a:solidFill>
                <a:latin typeface="Arial"/>
                <a:cs typeface="Arial"/>
              </a:rPr>
              <a:t> </a:t>
            </a:r>
            <a:r>
              <a:rPr sz="4000" b="1">
                <a:solidFill>
                  <a:srgbClr val="252525"/>
                </a:solidFill>
                <a:latin typeface="Arial"/>
                <a:cs typeface="Arial"/>
              </a:rPr>
              <a:t>Prese</a:t>
            </a:r>
            <a:r>
              <a:rPr sz="4000" b="1" spc="-15">
                <a:solidFill>
                  <a:srgbClr val="252525"/>
                </a:solidFill>
                <a:latin typeface="Arial"/>
                <a:cs typeface="Arial"/>
              </a:rPr>
              <a:t>n</a:t>
            </a:r>
            <a:r>
              <a:rPr sz="4000" b="1">
                <a:solidFill>
                  <a:srgbClr val="252525"/>
                </a:solidFill>
                <a:latin typeface="Arial"/>
                <a:cs typeface="Arial"/>
              </a:rPr>
              <a:t>ta</a:t>
            </a:r>
            <a:r>
              <a:rPr sz="4000" b="1" spc="10">
                <a:solidFill>
                  <a:srgbClr val="252525"/>
                </a:solidFill>
                <a:latin typeface="Arial"/>
                <a:cs typeface="Arial"/>
              </a:rPr>
              <a:t>t</a:t>
            </a:r>
            <a:r>
              <a:rPr sz="4000" b="1">
                <a:solidFill>
                  <a:srgbClr val="252525"/>
                </a:solidFill>
                <a:latin typeface="Arial"/>
                <a:cs typeface="Arial"/>
              </a:rPr>
              <a:t>ion</a:t>
            </a:r>
            <a:endParaRPr sz="4000">
              <a:latin typeface="Arial"/>
              <a:cs typeface="Arial"/>
            </a:endParaRPr>
          </a:p>
        </p:txBody>
      </p:sp>
      <p:sp>
        <p:nvSpPr>
          <p:cNvPr id="5" name="object 5"/>
          <p:cNvSpPr/>
          <p:nvPr/>
        </p:nvSpPr>
        <p:spPr>
          <a:xfrm>
            <a:off x="0" y="3092450"/>
            <a:ext cx="3103371" cy="20510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49315" y="0"/>
            <a:ext cx="3194685" cy="376821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236782" y="2784657"/>
            <a:ext cx="2715441" cy="1384995"/>
          </a:xfrm>
          <a:prstGeom prst="rect">
            <a:avLst/>
          </a:prstGeom>
        </p:spPr>
        <p:txBody>
          <a:bodyPr vert="horz" wrap="square" lIns="0" tIns="0" rIns="0" bIns="0" rtlCol="0" anchor="t">
            <a:spAutoFit/>
          </a:bodyPr>
          <a:lstStyle/>
          <a:p>
            <a:r>
              <a:rPr lang="en-US" sz="1800">
                <a:ea typeface="+mn-lt"/>
                <a:cs typeface="+mn-lt"/>
              </a:rPr>
              <a:t>Class: IBM </a:t>
            </a:r>
            <a:r>
              <a:rPr lang="en-US">
                <a:ea typeface="+mn-lt"/>
                <a:cs typeface="+mn-lt"/>
              </a:rPr>
              <a:t>IMVAI-1901 </a:t>
            </a:r>
            <a:endParaRPr lang="en-US"/>
          </a:p>
          <a:p>
            <a:pPr>
              <a:lnSpc>
                <a:spcPct val="100000"/>
              </a:lnSpc>
            </a:pPr>
            <a:r>
              <a:rPr lang="en-US" sz="1800">
                <a:ea typeface="+mn-lt"/>
                <a:cs typeface="+mn-lt"/>
              </a:rPr>
              <a:t>Team: </a:t>
            </a:r>
            <a:r>
              <a:rPr lang="en-US">
                <a:ea typeface="+mn-lt"/>
                <a:cs typeface="+mn-lt"/>
              </a:rPr>
              <a:t>3</a:t>
            </a:r>
            <a:endParaRPr lang="en-US"/>
          </a:p>
          <a:p>
            <a:r>
              <a:rPr lang="en-US" sz="1800">
                <a:ea typeface="+mn-lt"/>
                <a:cs typeface="+mn-lt"/>
              </a:rPr>
              <a:t>Team Members:</a:t>
            </a:r>
            <a:endParaRPr lang="en-US"/>
          </a:p>
          <a:p>
            <a:r>
              <a:rPr lang="en-US">
                <a:ea typeface="+mn-lt"/>
                <a:cs typeface="+mn-lt"/>
              </a:rPr>
              <a:t>Diana Koh, Leong </a:t>
            </a:r>
            <a:r>
              <a:rPr lang="en-US" err="1">
                <a:ea typeface="+mn-lt"/>
                <a:cs typeface="+mn-lt"/>
              </a:rPr>
              <a:t>Sunyoi</a:t>
            </a:r>
            <a:r>
              <a:rPr lang="en-US" sz="1800">
                <a:ea typeface="+mn-lt"/>
                <a:cs typeface="+mn-lt"/>
              </a:rPr>
              <a:t>,</a:t>
            </a:r>
            <a:endParaRPr lang="en-US">
              <a:ea typeface="+mn-lt"/>
              <a:cs typeface="+mn-lt"/>
            </a:endParaRPr>
          </a:p>
          <a:p>
            <a:r>
              <a:rPr lang="en-US">
                <a:ea typeface="+mn-lt"/>
                <a:cs typeface="+mn-lt"/>
              </a:rPr>
              <a:t>Raymond Ang, Vincent Chun</a:t>
            </a:r>
            <a:endParaRPr lang="en-US">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FD7E9-ADA6-674F-3505-179C89B26166}"/>
              </a:ext>
            </a:extLst>
          </p:cNvPr>
          <p:cNvSpPr txBox="1"/>
          <p:nvPr/>
        </p:nvSpPr>
        <p:spPr>
          <a:xfrm>
            <a:off x="307181" y="197873"/>
            <a:ext cx="37433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Model Hypothesis</a:t>
            </a:r>
            <a:endParaRPr lang="en-US"/>
          </a:p>
        </p:txBody>
      </p:sp>
      <p:sp>
        <p:nvSpPr>
          <p:cNvPr id="4" name="TextBox 3">
            <a:extLst>
              <a:ext uri="{FF2B5EF4-FFF2-40B4-BE49-F238E27FC236}">
                <a16:creationId xmlns:a16="http://schemas.microsoft.com/office/drawing/2014/main" id="{27DE02F1-AAB2-9BF8-E0CB-3900F1B8CA04}"/>
              </a:ext>
            </a:extLst>
          </p:cNvPr>
          <p:cNvSpPr txBox="1"/>
          <p:nvPr/>
        </p:nvSpPr>
        <p:spPr>
          <a:xfrm>
            <a:off x="4363370" y="749326"/>
            <a:ext cx="438413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is plot based on other categorical variables.</a:t>
            </a:r>
            <a:r>
              <a:rPr lang="en-US">
                <a:cs typeface="Calibri"/>
              </a:rPr>
              <a:t> The darker the plot, the stronger the correlation. </a:t>
            </a:r>
            <a:endParaRPr lang="en-US"/>
          </a:p>
          <a:p>
            <a:endParaRPr lang="en-US">
              <a:cs typeface="Calibri"/>
            </a:endParaRPr>
          </a:p>
          <a:p>
            <a:r>
              <a:rPr lang="en-US">
                <a:cs typeface="Calibri"/>
              </a:rPr>
              <a:t>Therefore, the following factors are deduced from the heat map that affect stroke predictions – </a:t>
            </a:r>
          </a:p>
          <a:p>
            <a:pPr marL="342900" indent="-342900">
              <a:buAutoNum type="arabicPeriod"/>
            </a:pPr>
            <a:r>
              <a:rPr lang="en-US">
                <a:ea typeface="+mn-lt"/>
                <a:cs typeface="+mn-lt"/>
              </a:rPr>
              <a:t>Heart disease</a:t>
            </a:r>
            <a:endParaRPr lang="en-US">
              <a:cs typeface="Calibri"/>
            </a:endParaRPr>
          </a:p>
          <a:p>
            <a:pPr marL="342900" indent="-342900">
              <a:buAutoNum type="arabicPeriod"/>
            </a:pPr>
            <a:r>
              <a:rPr lang="en-US">
                <a:cs typeface="Calibri"/>
              </a:rPr>
              <a:t>Hypertension </a:t>
            </a:r>
          </a:p>
        </p:txBody>
      </p:sp>
      <p:pic>
        <p:nvPicPr>
          <p:cNvPr id="3" name="Picture 2" descr="Chart, treemap chart&#10;&#10;Description automatically generated">
            <a:extLst>
              <a:ext uri="{FF2B5EF4-FFF2-40B4-BE49-F238E27FC236}">
                <a16:creationId xmlns:a16="http://schemas.microsoft.com/office/drawing/2014/main" id="{6B62A0A1-B34C-C13D-4D6F-044590CDDC7C}"/>
              </a:ext>
            </a:extLst>
          </p:cNvPr>
          <p:cNvPicPr>
            <a:picLocks noChangeAspect="1"/>
          </p:cNvPicPr>
          <p:nvPr/>
        </p:nvPicPr>
        <p:blipFill>
          <a:blip r:embed="rId2"/>
          <a:stretch>
            <a:fillRect/>
          </a:stretch>
        </p:blipFill>
        <p:spPr>
          <a:xfrm>
            <a:off x="412366" y="746272"/>
            <a:ext cx="3743325" cy="3236054"/>
          </a:xfrm>
          <a:prstGeom prst="rect">
            <a:avLst/>
          </a:prstGeom>
        </p:spPr>
      </p:pic>
      <p:sp>
        <p:nvSpPr>
          <p:cNvPr id="6" name="object 3">
            <a:extLst>
              <a:ext uri="{FF2B5EF4-FFF2-40B4-BE49-F238E27FC236}">
                <a16:creationId xmlns:a16="http://schemas.microsoft.com/office/drawing/2014/main" id="{EE6B12B2-C681-245B-EC4A-C5C4693138B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0557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0A6E1619-60E6-5B23-12B2-323C83F93934}"/>
              </a:ext>
            </a:extLst>
          </p:cNvPr>
          <p:cNvPicPr>
            <a:picLocks noChangeAspect="1"/>
          </p:cNvPicPr>
          <p:nvPr/>
        </p:nvPicPr>
        <p:blipFill>
          <a:blip r:embed="rId2"/>
          <a:stretch>
            <a:fillRect/>
          </a:stretch>
        </p:blipFill>
        <p:spPr>
          <a:xfrm>
            <a:off x="717331" y="673980"/>
            <a:ext cx="7118131" cy="3594598"/>
          </a:xfrm>
          <a:prstGeom prst="rect">
            <a:avLst/>
          </a:prstGeom>
        </p:spPr>
      </p:pic>
      <p:sp>
        <p:nvSpPr>
          <p:cNvPr id="3" name="TextBox 2">
            <a:extLst>
              <a:ext uri="{FF2B5EF4-FFF2-40B4-BE49-F238E27FC236}">
                <a16:creationId xmlns:a16="http://schemas.microsoft.com/office/drawing/2014/main" id="{B3D2DE4E-2F09-D383-95F4-6F0E869F74D6}"/>
              </a:ext>
            </a:extLst>
          </p:cNvPr>
          <p:cNvSpPr txBox="1"/>
          <p:nvPr/>
        </p:nvSpPr>
        <p:spPr>
          <a:xfrm>
            <a:off x="2371725" y="4337241"/>
            <a:ext cx="37482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risk of stroke increases with age.</a:t>
            </a:r>
          </a:p>
        </p:txBody>
      </p:sp>
      <p:sp>
        <p:nvSpPr>
          <p:cNvPr id="5" name="TextBox 4">
            <a:extLst>
              <a:ext uri="{FF2B5EF4-FFF2-40B4-BE49-F238E27FC236}">
                <a16:creationId xmlns:a16="http://schemas.microsoft.com/office/drawing/2014/main" id="{754B1242-E519-9ED1-185B-69241440B9EC}"/>
              </a:ext>
            </a:extLst>
          </p:cNvPr>
          <p:cNvSpPr txBox="1"/>
          <p:nvPr/>
        </p:nvSpPr>
        <p:spPr>
          <a:xfrm>
            <a:off x="592931" y="23359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Hypothesis for our model</a:t>
            </a:r>
          </a:p>
        </p:txBody>
      </p:sp>
      <p:sp>
        <p:nvSpPr>
          <p:cNvPr id="4" name="object 3">
            <a:extLst>
              <a:ext uri="{FF2B5EF4-FFF2-40B4-BE49-F238E27FC236}">
                <a16:creationId xmlns:a16="http://schemas.microsoft.com/office/drawing/2014/main" id="{260AEB7A-CA0F-92CC-D74E-125708425851}"/>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0218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581785" cy="184666"/>
          </a:xfrm>
          <a:prstGeom prst="rect">
            <a:avLst/>
          </a:prstGeom>
        </p:spPr>
        <p:txBody>
          <a:bodyPr vert="horz" wrap="square" lIns="0" tIns="0" rIns="0" bIns="0" rtlCol="0" anchor="t">
            <a:spAutoFit/>
          </a:bodyPr>
          <a:lstStyle/>
          <a:p>
            <a:pPr marL="12700">
              <a:lnSpc>
                <a:spcPct val="100000"/>
              </a:lnSpc>
            </a:pPr>
            <a:r>
              <a:rPr sz="1200" b="1">
                <a:solidFill>
                  <a:srgbClr val="252525"/>
                </a:solidFill>
                <a:latin typeface="Arial"/>
                <a:cs typeface="Arial"/>
              </a:rPr>
              <a:t>P</a:t>
            </a:r>
            <a:r>
              <a:rPr sz="1200" b="1" spc="-10">
                <a:solidFill>
                  <a:srgbClr val="252525"/>
                </a:solidFill>
                <a:latin typeface="Arial"/>
                <a:cs typeface="Arial"/>
              </a:rPr>
              <a:t>a</a:t>
            </a:r>
            <a:r>
              <a:rPr sz="1200" b="1">
                <a:solidFill>
                  <a:srgbClr val="252525"/>
                </a:solidFill>
                <a:latin typeface="Arial"/>
                <a:cs typeface="Arial"/>
              </a:rPr>
              <a:t>in</a:t>
            </a:r>
            <a:r>
              <a:rPr sz="1200" b="1" spc="15">
                <a:solidFill>
                  <a:srgbClr val="252525"/>
                </a:solidFill>
                <a:latin typeface="Arial"/>
                <a:cs typeface="Arial"/>
              </a:rPr>
              <a:t> </a:t>
            </a:r>
            <a:r>
              <a:rPr sz="1200" b="1">
                <a:solidFill>
                  <a:srgbClr val="252525"/>
                </a:solidFill>
                <a:latin typeface="Arial"/>
                <a:cs typeface="Arial"/>
              </a:rPr>
              <a:t>Poi</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s</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12</a:t>
            </a:fld>
            <a:endParaRPr spc="-5"/>
          </a:p>
        </p:txBody>
      </p:sp>
      <p:sp>
        <p:nvSpPr>
          <p:cNvPr id="5" name="TextBox 4">
            <a:extLst>
              <a:ext uri="{FF2B5EF4-FFF2-40B4-BE49-F238E27FC236}">
                <a16:creationId xmlns:a16="http://schemas.microsoft.com/office/drawing/2014/main" id="{0F4C18EB-FA75-BAE2-6F61-13BE79C5F410}"/>
              </a:ext>
            </a:extLst>
          </p:cNvPr>
          <p:cNvSpPr txBox="1"/>
          <p:nvPr/>
        </p:nvSpPr>
        <p:spPr>
          <a:xfrm>
            <a:off x="450056" y="1014412"/>
            <a:ext cx="8115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t>Medical professional might overlook giving more attention to patients who are at higher risk of stroke. </a:t>
            </a:r>
          </a:p>
          <a:p>
            <a:pPr marL="342900" indent="-342900">
              <a:buAutoNum type="arabicPeriod"/>
            </a:pPr>
            <a:endParaRPr lang="en-US">
              <a:cs typeface="Calibri"/>
            </a:endParaRPr>
          </a:p>
          <a:p>
            <a:pPr marL="342900" indent="-342900">
              <a:buAutoNum type="arabicPeriod"/>
            </a:pPr>
            <a:r>
              <a:rPr lang="en-US">
                <a:ea typeface="+mn-lt"/>
                <a:cs typeface="+mn-lt"/>
              </a:rPr>
              <a:t>Patient's lack of concern by their current lifestyle resulting to a lack of awareness about their probability on getting stroke based on their current habits.</a:t>
            </a:r>
            <a:endParaRPr lang="en-US">
              <a:cs typeface="Calibri"/>
            </a:endParaRPr>
          </a:p>
          <a:p>
            <a:pPr marL="342900" indent="-342900">
              <a:buAutoNum type="arabicPeriod"/>
            </a:pPr>
            <a:endParaRPr lang="en-US">
              <a:cs typeface="Calibri"/>
            </a:endParaRPr>
          </a:p>
          <a:p>
            <a:pPr marL="342900" indent="-342900">
              <a:buAutoNum type="arabicPeriod"/>
            </a:pPr>
            <a:r>
              <a:rPr lang="en-US">
                <a:ea typeface="+mn-lt"/>
                <a:cs typeface="+mn-lt"/>
              </a:rPr>
              <a:t>Patients not supporting / believing the medical professional sufficiently in their work to minimize stroke probability. </a:t>
            </a:r>
            <a:endParaRPr lang="en-US">
              <a:cs typeface="Calibri"/>
            </a:endParaRPr>
          </a:p>
          <a:p>
            <a:endParaRPr lang="en-US">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90690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H</a:t>
            </a:r>
            <a:r>
              <a:rPr sz="1200" b="1" spc="15">
                <a:solidFill>
                  <a:srgbClr val="252525"/>
                </a:solidFill>
                <a:latin typeface="Arial"/>
                <a:cs typeface="Arial"/>
              </a:rPr>
              <a:t>M</a:t>
            </a:r>
            <a:r>
              <a:rPr sz="1200" b="1">
                <a:solidFill>
                  <a:srgbClr val="252525"/>
                </a:solidFill>
                <a:latin typeface="Arial"/>
                <a:cs typeface="Arial"/>
              </a:rPr>
              <a:t>W</a:t>
            </a:r>
            <a:r>
              <a:rPr sz="1200" b="1" spc="-10">
                <a:solidFill>
                  <a:srgbClr val="252525"/>
                </a:solidFill>
                <a:latin typeface="Arial"/>
                <a:cs typeface="Arial"/>
              </a:rPr>
              <a:t> </a:t>
            </a:r>
            <a:r>
              <a:rPr sz="1200" b="1">
                <a:solidFill>
                  <a:srgbClr val="252525"/>
                </a:solidFill>
                <a:latin typeface="Arial"/>
                <a:cs typeface="Arial"/>
              </a:rPr>
              <a:t>St</a:t>
            </a:r>
            <a:r>
              <a:rPr sz="1200" b="1" spc="-10">
                <a:solidFill>
                  <a:srgbClr val="252525"/>
                </a:solidFill>
                <a:latin typeface="Arial"/>
                <a:cs typeface="Arial"/>
              </a:rPr>
              <a:t>a</a:t>
            </a:r>
            <a:r>
              <a:rPr sz="1200" b="1">
                <a:solidFill>
                  <a:srgbClr val="252525"/>
                </a:solidFill>
                <a:latin typeface="Arial"/>
                <a:cs typeface="Arial"/>
              </a:rPr>
              <a:t>t</a:t>
            </a:r>
            <a:r>
              <a:rPr sz="1200" b="1" spc="-10">
                <a:solidFill>
                  <a:srgbClr val="252525"/>
                </a:solidFill>
                <a:latin typeface="Arial"/>
                <a:cs typeface="Arial"/>
              </a:rPr>
              <a:t>eme</a:t>
            </a:r>
            <a:r>
              <a:rPr sz="1200" b="1" spc="5">
                <a:solidFill>
                  <a:srgbClr val="252525"/>
                </a:solidFill>
                <a:latin typeface="Arial"/>
                <a:cs typeface="Arial"/>
              </a:rPr>
              <a:t>n</a:t>
            </a:r>
            <a:r>
              <a:rPr sz="1200" b="1">
                <a:solidFill>
                  <a:srgbClr val="252525"/>
                </a:solidFill>
                <a:latin typeface="Arial"/>
                <a:cs typeface="Arial"/>
              </a:rPr>
              <a:t>t</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13</a:t>
            </a:fld>
            <a:endParaRPr spc="-5"/>
          </a:p>
        </p:txBody>
      </p:sp>
      <p:sp>
        <p:nvSpPr>
          <p:cNvPr id="5" name="TextBox 4">
            <a:extLst>
              <a:ext uri="{FF2B5EF4-FFF2-40B4-BE49-F238E27FC236}">
                <a16:creationId xmlns:a16="http://schemas.microsoft.com/office/drawing/2014/main" id="{17660F3F-DE8A-CE0B-6A73-1AA41D5ED881}"/>
              </a:ext>
            </a:extLst>
          </p:cNvPr>
          <p:cNvSpPr txBox="1"/>
          <p:nvPr/>
        </p:nvSpPr>
        <p:spPr>
          <a:xfrm>
            <a:off x="1171576" y="1228724"/>
            <a:ext cx="57364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How might we use patients' records to assist medical professionals in predicting the probability of a patient suffering a stroke?</a:t>
            </a:r>
            <a:endParaRPr lang="en-US"/>
          </a:p>
        </p:txBody>
      </p:sp>
      <p:sp>
        <p:nvSpPr>
          <p:cNvPr id="7" name="object 4">
            <a:extLst>
              <a:ext uri="{FF2B5EF4-FFF2-40B4-BE49-F238E27FC236}">
                <a16:creationId xmlns:a16="http://schemas.microsoft.com/office/drawing/2014/main" id="{4ABBDE3E-F846-F61E-3C3A-4E4EB4252DC5}"/>
              </a:ext>
            </a:extLst>
          </p:cNvPr>
          <p:cNvSpPr txBox="1"/>
          <p:nvPr/>
        </p:nvSpPr>
        <p:spPr>
          <a:xfrm>
            <a:off x="1210151" y="2349162"/>
            <a:ext cx="7319645" cy="1154162"/>
          </a:xfrm>
          <a:prstGeom prst="rect">
            <a:avLst/>
          </a:prstGeom>
        </p:spPr>
        <p:txBody>
          <a:bodyPr vert="horz" wrap="square" lIns="0" tIns="0" rIns="0" bIns="0" rtlCol="0" anchor="t">
            <a:spAutoFit/>
          </a:bodyPr>
          <a:lstStyle/>
          <a:p>
            <a:pPr marL="12700"/>
            <a:r>
              <a:rPr lang="en-US" sz="1500" b="1" i="1">
                <a:solidFill>
                  <a:srgbClr val="252525"/>
                </a:solidFill>
                <a:latin typeface="Calibri"/>
                <a:cs typeface="Arial"/>
              </a:rPr>
              <a:t>Our model is designed to predict the probability of a patient from age 30 onwards, having stroke based on their health indicators. </a:t>
            </a:r>
            <a:endParaRPr lang="en-US" sz="1500" b="1" i="1">
              <a:solidFill>
                <a:srgbClr val="000000"/>
              </a:solidFill>
              <a:latin typeface="Calibri"/>
              <a:cs typeface="Calibri"/>
            </a:endParaRPr>
          </a:p>
          <a:p>
            <a:pPr marL="12700"/>
            <a:endParaRPr lang="en-US" sz="1500" b="1" i="1">
              <a:solidFill>
                <a:srgbClr val="252525"/>
              </a:solidFill>
              <a:latin typeface="Calibri"/>
              <a:cs typeface="Arial"/>
            </a:endParaRPr>
          </a:p>
          <a:p>
            <a:pPr marL="12700"/>
            <a:r>
              <a:rPr lang="en-US" sz="1500" b="1" i="1">
                <a:solidFill>
                  <a:srgbClr val="252525"/>
                </a:solidFill>
                <a:latin typeface="Calibri"/>
                <a:cs typeface="Arial"/>
              </a:rPr>
              <a:t>With sufficient medical care, strokes can be prevented from happening and thereby reducing healthcare costs for caring of stroke patients. </a:t>
            </a:r>
            <a:endParaRPr lang="en-US" sz="1500" b="1" i="1">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Descriptive</a:t>
            </a:r>
            <a:r>
              <a:rPr spc="-220"/>
              <a:t> </a:t>
            </a:r>
            <a:r>
              <a:t>A</a:t>
            </a:r>
            <a:r>
              <a:rPr spc="10"/>
              <a:t>n</a:t>
            </a:r>
            <a:r>
              <a:t>alyt</a:t>
            </a:r>
            <a:r>
              <a:rPr spc="-2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14</a:t>
            </a:fld>
            <a:endParaRPr spc="-5"/>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8712"/>
            <a:ext cx="7667470" cy="1154162"/>
          </a:xfrm>
          <a:prstGeom prst="rect">
            <a:avLst/>
          </a:prstGeom>
        </p:spPr>
        <p:txBody>
          <a:bodyPr vert="horz" wrap="square" lIns="0" tIns="0" rIns="0" bIns="0" rtlCol="0" anchor="t">
            <a:spAutoFit/>
          </a:bodyPr>
          <a:lstStyle/>
          <a:p>
            <a:pPr marR="2006600" algn="ctr">
              <a:lnSpc>
                <a:spcPct val="100000"/>
              </a:lnSpc>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a:solidFill>
                  <a:srgbClr val="252525"/>
                </a:solidFill>
                <a:latin typeface="Arial"/>
                <a:cs typeface="Arial"/>
              </a:rPr>
              <a:t>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a:p>
            <a:pPr>
              <a:lnSpc>
                <a:spcPct val="100000"/>
              </a:lnSpc>
            </a:pPr>
            <a:endParaRPr sz="1200">
              <a:latin typeface="Times New Roman"/>
              <a:cs typeface="Times New Roman"/>
            </a:endParaRPr>
          </a:p>
          <a:p>
            <a:pPr>
              <a:spcBef>
                <a:spcPts val="50"/>
              </a:spcBef>
            </a:pPr>
            <a:endParaRPr lang="en-US" sz="1200" b="1" spc="-10">
              <a:solidFill>
                <a:srgbClr val="252525"/>
              </a:solidFill>
              <a:latin typeface="Arial"/>
              <a:cs typeface="Arial"/>
            </a:endParaRPr>
          </a:p>
          <a:p>
            <a:pPr>
              <a:spcBef>
                <a:spcPts val="50"/>
              </a:spcBef>
            </a:pPr>
            <a:endParaRPr lang="en-US" sz="1200" b="1" spc="-10">
              <a:solidFill>
                <a:srgbClr val="252525"/>
              </a:solidFill>
              <a:latin typeface="Arial"/>
              <a:cs typeface="Arial"/>
            </a:endParaRPr>
          </a:p>
          <a:p>
            <a:pPr>
              <a:lnSpc>
                <a:spcPct val="100000"/>
              </a:lnSpc>
              <a:spcBef>
                <a:spcPts val="50"/>
              </a:spcBef>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10">
                <a:solidFill>
                  <a:srgbClr val="252525"/>
                </a:solidFill>
                <a:latin typeface="Arial"/>
                <a:cs typeface="Arial"/>
              </a:rPr>
              <a:t>s</a:t>
            </a:r>
            <a:r>
              <a:rPr sz="1200" b="1" spc="5">
                <a:solidFill>
                  <a:srgbClr val="252525"/>
                </a:solidFill>
                <a:latin typeface="Arial"/>
                <a:cs typeface="Arial"/>
              </a:rPr>
              <a:t>ou</a:t>
            </a:r>
            <a:r>
              <a:rPr sz="1200" b="1" spc="-10">
                <a:solidFill>
                  <a:srgbClr val="252525"/>
                </a:solidFill>
                <a:latin typeface="Arial"/>
                <a:cs typeface="Arial"/>
              </a:rPr>
              <a:t>rc</a:t>
            </a:r>
            <a:r>
              <a:rPr sz="1200" b="1">
                <a:solidFill>
                  <a:srgbClr val="252525"/>
                </a:solidFill>
                <a:latin typeface="Arial"/>
                <a:cs typeface="Arial"/>
              </a:rPr>
              <a:t>e</a:t>
            </a:r>
            <a:endParaRPr sz="1200">
              <a:latin typeface="Arial"/>
              <a:cs typeface="Arial"/>
            </a:endParaRPr>
          </a:p>
          <a:p>
            <a:pPr>
              <a:spcBef>
                <a:spcPts val="2"/>
              </a:spcBef>
            </a:pPr>
            <a:r>
              <a:rPr lang="en-US" sz="1250">
                <a:ea typeface="+mn-lt"/>
                <a:cs typeface="+mn-lt"/>
              </a:rPr>
              <a:t>The data comes from </a:t>
            </a:r>
            <a:r>
              <a:rPr lang="en-US" sz="1250">
                <a:ea typeface="+mn-lt"/>
                <a:cs typeface="+mn-lt"/>
                <a:hlinkClick r:id="rId3"/>
              </a:rPr>
              <a:t>https://www.kaggle.com/code/rishabh057/healthcare-dataset-stroke-data/data</a:t>
            </a:r>
            <a:endParaRPr lang="en-GB" sz="1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15</a:t>
            </a:fld>
            <a:endParaRPr spc="-5"/>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B3950CC0-2995-2ABC-AD09-122EBCB0D8D3}"/>
              </a:ext>
            </a:extLst>
          </p:cNvPr>
          <p:cNvPicPr>
            <a:picLocks noChangeAspect="1"/>
          </p:cNvPicPr>
          <p:nvPr/>
        </p:nvPicPr>
        <p:blipFill>
          <a:blip r:embed="rId3"/>
          <a:stretch>
            <a:fillRect/>
          </a:stretch>
        </p:blipFill>
        <p:spPr>
          <a:xfrm>
            <a:off x="-864798" y="5660531"/>
            <a:ext cx="7951399" cy="1370549"/>
          </a:xfrm>
          <a:prstGeom prst="rect">
            <a:avLst/>
          </a:prstGeom>
        </p:spPr>
      </p:pic>
      <p:sp>
        <p:nvSpPr>
          <p:cNvPr id="2" name="object 2"/>
          <p:cNvSpPr txBox="1"/>
          <p:nvPr/>
        </p:nvSpPr>
        <p:spPr>
          <a:xfrm>
            <a:off x="353377" y="238712"/>
            <a:ext cx="2250356" cy="184666"/>
          </a:xfrm>
          <a:prstGeom prst="rect">
            <a:avLst/>
          </a:prstGeom>
        </p:spPr>
        <p:txBody>
          <a:bodyPr vert="horz" wrap="square" lIns="0" tIns="0" rIns="0" bIns="0" rtlCol="0" anchor="t">
            <a:spAutoFit/>
          </a:bodyPr>
          <a:lstStyle/>
          <a:p>
            <a:pPr marL="12700"/>
            <a:r>
              <a:rPr lang="en-US" sz="1200" b="1">
                <a:solidFill>
                  <a:srgbClr val="252525"/>
                </a:solidFill>
                <a:latin typeface="Arial"/>
                <a:cs typeface="Arial"/>
              </a:rPr>
              <a:t>Data Dictionary</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16</a:t>
            </a:fld>
            <a:endParaRPr spc="-5"/>
          </a:p>
        </p:txBody>
      </p:sp>
      <p:pic>
        <p:nvPicPr>
          <p:cNvPr id="10" name="Picture 10" descr="Table&#10;&#10;Description automatically generated">
            <a:extLst>
              <a:ext uri="{FF2B5EF4-FFF2-40B4-BE49-F238E27FC236}">
                <a16:creationId xmlns:a16="http://schemas.microsoft.com/office/drawing/2014/main" id="{1F473132-95AF-1733-00DA-F44C5D4E56B6}"/>
              </a:ext>
            </a:extLst>
          </p:cNvPr>
          <p:cNvPicPr>
            <a:picLocks noChangeAspect="1"/>
          </p:cNvPicPr>
          <p:nvPr/>
        </p:nvPicPr>
        <p:blipFill>
          <a:blip r:embed="rId4"/>
          <a:stretch>
            <a:fillRect/>
          </a:stretch>
        </p:blipFill>
        <p:spPr>
          <a:xfrm>
            <a:off x="696415" y="652018"/>
            <a:ext cx="8118871" cy="2844429"/>
          </a:xfrm>
          <a:prstGeom prst="rect">
            <a:avLst/>
          </a:prstGeom>
        </p:spPr>
      </p:pic>
      <p:pic>
        <p:nvPicPr>
          <p:cNvPr id="20" name="Picture 5" descr="Graphical user interface, text, application, email&#10;&#10;Description automatically generated">
            <a:extLst>
              <a:ext uri="{FF2B5EF4-FFF2-40B4-BE49-F238E27FC236}">
                <a16:creationId xmlns:a16="http://schemas.microsoft.com/office/drawing/2014/main" id="{AA09E977-CE0C-8D0A-E8C6-5970CDE095DB}"/>
              </a:ext>
            </a:extLst>
          </p:cNvPr>
          <p:cNvPicPr>
            <a:picLocks noChangeAspect="1"/>
          </p:cNvPicPr>
          <p:nvPr/>
        </p:nvPicPr>
        <p:blipFill>
          <a:blip r:embed="rId5"/>
          <a:stretch>
            <a:fillRect/>
          </a:stretch>
        </p:blipFill>
        <p:spPr>
          <a:xfrm>
            <a:off x="3290678" y="5334933"/>
            <a:ext cx="7424168" cy="4650422"/>
          </a:xfrm>
          <a:prstGeom prst="rect">
            <a:avLst/>
          </a:prstGeom>
        </p:spPr>
      </p:pic>
      <p:sp>
        <p:nvSpPr>
          <p:cNvPr id="5" name="TextBox 4">
            <a:extLst>
              <a:ext uri="{FF2B5EF4-FFF2-40B4-BE49-F238E27FC236}">
                <a16:creationId xmlns:a16="http://schemas.microsoft.com/office/drawing/2014/main" id="{21681AB2-8A6C-C35E-68E3-D3A279F8E4DB}"/>
              </a:ext>
            </a:extLst>
          </p:cNvPr>
          <p:cNvSpPr txBox="1"/>
          <p:nvPr/>
        </p:nvSpPr>
        <p:spPr>
          <a:xfrm>
            <a:off x="1153391" y="3662795"/>
            <a:ext cx="180801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Observation</a:t>
            </a:r>
          </a:p>
          <a:p>
            <a:pPr marL="285750" indent="-285750">
              <a:buFont typeface="Arial"/>
              <a:buChar char="•"/>
            </a:pPr>
            <a:r>
              <a:rPr lang="en-US" sz="1600">
                <a:cs typeface="Calibri"/>
              </a:rPr>
              <a:t>4 Numeric</a:t>
            </a:r>
          </a:p>
          <a:p>
            <a:pPr marL="285750" indent="-285750">
              <a:buFont typeface="Arial"/>
              <a:buChar char="•"/>
            </a:pPr>
            <a:r>
              <a:rPr lang="en-US" sz="1600">
                <a:cs typeface="Calibri"/>
              </a:rPr>
              <a:t>7 Categorical</a:t>
            </a:r>
          </a:p>
          <a:p>
            <a:pPr marL="285750" indent="-285750">
              <a:buFont typeface="Arial"/>
              <a:buChar char="•"/>
            </a:pPr>
            <a:r>
              <a:rPr lang="en-US" sz="1600">
                <a:cs typeface="Calibri"/>
              </a:rPr>
              <a:t>1 Boolean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spc="-5">
                <a:solidFill>
                  <a:srgbClr val="252525"/>
                </a:solidFill>
                <a:latin typeface="Arial"/>
                <a:cs typeface="Arial"/>
              </a:rPr>
              <a:t>Statistics of </a:t>
            </a:r>
            <a:r>
              <a:rPr lang="en-US">
                <a:solidFill>
                  <a:srgbClr val="252525"/>
                </a:solidFill>
                <a:latin typeface="Arial"/>
                <a:cs typeface="Arial"/>
              </a:rPr>
              <a:t>numerical features</a:t>
            </a:r>
            <a:r>
              <a:rPr lang="en-US" spc="-5">
                <a:solidFill>
                  <a:srgbClr val="252525"/>
                </a:solidFill>
                <a:latin typeface="Arial"/>
                <a:cs typeface="Arial"/>
              </a:rPr>
              <a:t> </a:t>
            </a:r>
          </a:p>
          <a:p>
            <a:pPr marL="12700"/>
            <a:endParaRPr lang="en-US" spc="-5">
              <a:solidFill>
                <a:srgbClr val="252525"/>
              </a:solidFill>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17</a:t>
            </a:fld>
            <a:endParaRPr spc="-5"/>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3" name="Picture 14" descr="Text, table&#10;&#10;Description automatically generated">
            <a:extLst>
              <a:ext uri="{FF2B5EF4-FFF2-40B4-BE49-F238E27FC236}">
                <a16:creationId xmlns:a16="http://schemas.microsoft.com/office/drawing/2014/main" id="{0FAB8A17-D108-B24C-7628-829706E8F205}"/>
              </a:ext>
            </a:extLst>
          </p:cNvPr>
          <p:cNvPicPr>
            <a:picLocks noChangeAspect="1"/>
          </p:cNvPicPr>
          <p:nvPr/>
        </p:nvPicPr>
        <p:blipFill>
          <a:blip r:embed="rId3"/>
          <a:stretch>
            <a:fillRect/>
          </a:stretch>
        </p:blipFill>
        <p:spPr>
          <a:xfrm>
            <a:off x="2531374" y="3219001"/>
            <a:ext cx="2677954" cy="1806993"/>
          </a:xfrm>
          <a:prstGeom prst="rect">
            <a:avLst/>
          </a:prstGeom>
        </p:spPr>
      </p:pic>
      <p:pic>
        <p:nvPicPr>
          <p:cNvPr id="15" name="Picture 15" descr="A picture containing table&#10;&#10;Description automatically generated">
            <a:extLst>
              <a:ext uri="{FF2B5EF4-FFF2-40B4-BE49-F238E27FC236}">
                <a16:creationId xmlns:a16="http://schemas.microsoft.com/office/drawing/2014/main" id="{F85F313C-87FF-B8F8-0440-01BA0C6FF2CA}"/>
              </a:ext>
            </a:extLst>
          </p:cNvPr>
          <p:cNvPicPr>
            <a:picLocks noChangeAspect="1"/>
          </p:cNvPicPr>
          <p:nvPr/>
        </p:nvPicPr>
        <p:blipFill>
          <a:blip r:embed="rId4"/>
          <a:stretch>
            <a:fillRect/>
          </a:stretch>
        </p:blipFill>
        <p:spPr>
          <a:xfrm>
            <a:off x="6464361" y="3220974"/>
            <a:ext cx="1477804" cy="1504523"/>
          </a:xfrm>
          <a:prstGeom prst="rect">
            <a:avLst/>
          </a:prstGeom>
        </p:spPr>
      </p:pic>
      <p:pic>
        <p:nvPicPr>
          <p:cNvPr id="16" name="Picture 16" descr="Table&#10;&#10;Description automatically generated">
            <a:extLst>
              <a:ext uri="{FF2B5EF4-FFF2-40B4-BE49-F238E27FC236}">
                <a16:creationId xmlns:a16="http://schemas.microsoft.com/office/drawing/2014/main" id="{60242C3A-56D3-488E-26D7-0989BBB78505}"/>
              </a:ext>
            </a:extLst>
          </p:cNvPr>
          <p:cNvPicPr>
            <a:picLocks noChangeAspect="1"/>
          </p:cNvPicPr>
          <p:nvPr/>
        </p:nvPicPr>
        <p:blipFill>
          <a:blip r:embed="rId5"/>
          <a:stretch>
            <a:fillRect/>
          </a:stretch>
        </p:blipFill>
        <p:spPr>
          <a:xfrm>
            <a:off x="1596866" y="997785"/>
            <a:ext cx="7076598" cy="1861578"/>
          </a:xfrm>
          <a:prstGeom prst="rect">
            <a:avLst/>
          </a:prstGeom>
        </p:spPr>
      </p:pic>
      <p:pic>
        <p:nvPicPr>
          <p:cNvPr id="18" name="Picture 18" descr="Text&#10;&#10;Description automatically generated">
            <a:extLst>
              <a:ext uri="{FF2B5EF4-FFF2-40B4-BE49-F238E27FC236}">
                <a16:creationId xmlns:a16="http://schemas.microsoft.com/office/drawing/2014/main" id="{E68DEBD2-9BBF-E329-5DC2-25FC35A7CE6E}"/>
              </a:ext>
            </a:extLst>
          </p:cNvPr>
          <p:cNvPicPr>
            <a:picLocks noChangeAspect="1"/>
          </p:cNvPicPr>
          <p:nvPr/>
        </p:nvPicPr>
        <p:blipFill>
          <a:blip r:embed="rId6"/>
          <a:stretch>
            <a:fillRect/>
          </a:stretch>
        </p:blipFill>
        <p:spPr>
          <a:xfrm>
            <a:off x="441485" y="3139669"/>
            <a:ext cx="1440180" cy="1765475"/>
          </a:xfrm>
          <a:prstGeom prst="rect">
            <a:avLst/>
          </a:prstGeom>
        </p:spPr>
      </p:pic>
      <p:sp>
        <p:nvSpPr>
          <p:cNvPr id="19" name="TextBox 18">
            <a:extLst>
              <a:ext uri="{FF2B5EF4-FFF2-40B4-BE49-F238E27FC236}">
                <a16:creationId xmlns:a16="http://schemas.microsoft.com/office/drawing/2014/main" id="{9B94CC0C-A1B7-7DC4-835E-8444FAF5EF78}"/>
              </a:ext>
            </a:extLst>
          </p:cNvPr>
          <p:cNvSpPr txBox="1"/>
          <p:nvPr/>
        </p:nvSpPr>
        <p:spPr>
          <a:xfrm>
            <a:off x="350043" y="2914650"/>
            <a:ext cx="18216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Feature categories</a:t>
            </a:r>
            <a:endParaRPr lang="en-US" sz="1400">
              <a:cs typeface="Calibri"/>
            </a:endParaRPr>
          </a:p>
        </p:txBody>
      </p:sp>
      <p:sp>
        <p:nvSpPr>
          <p:cNvPr id="20" name="TextBox 19">
            <a:extLst>
              <a:ext uri="{FF2B5EF4-FFF2-40B4-BE49-F238E27FC236}">
                <a16:creationId xmlns:a16="http://schemas.microsoft.com/office/drawing/2014/main" id="{2A85DEF0-268F-E346-A918-98EFBDE4EADE}"/>
              </a:ext>
            </a:extLst>
          </p:cNvPr>
          <p:cNvSpPr txBox="1"/>
          <p:nvPr/>
        </p:nvSpPr>
        <p:spPr>
          <a:xfrm>
            <a:off x="2600324"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Information of Dataset</a:t>
            </a:r>
            <a:endParaRPr lang="en-US"/>
          </a:p>
        </p:txBody>
      </p:sp>
      <p:sp>
        <p:nvSpPr>
          <p:cNvPr id="21" name="TextBox 20">
            <a:extLst>
              <a:ext uri="{FF2B5EF4-FFF2-40B4-BE49-F238E27FC236}">
                <a16:creationId xmlns:a16="http://schemas.microsoft.com/office/drawing/2014/main" id="{CC695D61-C1DC-8751-76F3-4BC570E76992}"/>
              </a:ext>
            </a:extLst>
          </p:cNvPr>
          <p:cNvSpPr txBox="1"/>
          <p:nvPr/>
        </p:nvSpPr>
        <p:spPr>
          <a:xfrm>
            <a:off x="6429373"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Missing Values</a:t>
            </a:r>
            <a:endParaRPr lang="en-US"/>
          </a:p>
        </p:txBody>
      </p:sp>
      <p:sp>
        <p:nvSpPr>
          <p:cNvPr id="7" name="Arrow: Left 6">
            <a:extLst>
              <a:ext uri="{FF2B5EF4-FFF2-40B4-BE49-F238E27FC236}">
                <a16:creationId xmlns:a16="http://schemas.microsoft.com/office/drawing/2014/main" id="{F9FF5A09-007B-E390-8EEA-230CD4DEC27A}"/>
              </a:ext>
            </a:extLst>
          </p:cNvPr>
          <p:cNvSpPr/>
          <p:nvPr/>
        </p:nvSpPr>
        <p:spPr>
          <a:xfrm rot="19440000">
            <a:off x="7774147" y="4041489"/>
            <a:ext cx="474453" cy="161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Oval 7">
            <a:extLst>
              <a:ext uri="{FF2B5EF4-FFF2-40B4-BE49-F238E27FC236}">
                <a16:creationId xmlns:a16="http://schemas.microsoft.com/office/drawing/2014/main" id="{D45EA787-A26B-45B9-4FD4-10483C8F1962}"/>
              </a:ext>
            </a:extLst>
          </p:cNvPr>
          <p:cNvSpPr/>
          <p:nvPr/>
        </p:nvSpPr>
        <p:spPr>
          <a:xfrm>
            <a:off x="7772939" y="2947452"/>
            <a:ext cx="1563537" cy="959688"/>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a:solidFill>
                  <a:schemeClr val="tx2">
                    <a:lumMod val="60000"/>
                    <a:lumOff val="40000"/>
                  </a:schemeClr>
                </a:solidFill>
                <a:cs typeface="Calibri"/>
              </a:rPr>
              <a:t>Action: - to replace the missing value with Median of the BMI</a:t>
            </a:r>
          </a:p>
        </p:txBody>
      </p:sp>
      <p:cxnSp>
        <p:nvCxnSpPr>
          <p:cNvPr id="10" name="Straight Arrow Connector 9">
            <a:extLst>
              <a:ext uri="{FF2B5EF4-FFF2-40B4-BE49-F238E27FC236}">
                <a16:creationId xmlns:a16="http://schemas.microsoft.com/office/drawing/2014/main" id="{E337E53B-33A3-BFA7-0C00-37230392C2EC}"/>
              </a:ext>
            </a:extLst>
          </p:cNvPr>
          <p:cNvCxnSpPr/>
          <p:nvPr/>
        </p:nvCxnSpPr>
        <p:spPr>
          <a:xfrm flipV="1">
            <a:off x="1433470" y="1890539"/>
            <a:ext cx="541913" cy="35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llout: Right Arrow 16">
            <a:extLst>
              <a:ext uri="{FF2B5EF4-FFF2-40B4-BE49-F238E27FC236}">
                <a16:creationId xmlns:a16="http://schemas.microsoft.com/office/drawing/2014/main" id="{330DD83E-2156-3973-E0E1-EEFD1E5F4ED1}"/>
              </a:ext>
            </a:extLst>
          </p:cNvPr>
          <p:cNvSpPr/>
          <p:nvPr/>
        </p:nvSpPr>
        <p:spPr>
          <a:xfrm>
            <a:off x="-4313" y="1650880"/>
            <a:ext cx="1422789" cy="1204481"/>
          </a:xfrm>
          <a:prstGeom prst="rightArrowCallout">
            <a:avLst/>
          </a:prstGeom>
          <a:ln>
            <a:solidFill>
              <a:schemeClr val="accent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900">
                <a:solidFill>
                  <a:schemeClr val="accent1"/>
                </a:solidFill>
                <a:cs typeface="Calibri"/>
              </a:rPr>
              <a:t>Hypertension, </a:t>
            </a:r>
            <a:r>
              <a:rPr lang="en-US" sz="900" err="1">
                <a:solidFill>
                  <a:schemeClr val="accent1"/>
                </a:solidFill>
                <a:cs typeface="Calibri"/>
              </a:rPr>
              <a:t>heart_disease</a:t>
            </a:r>
            <a:r>
              <a:rPr lang="en-US" sz="900">
                <a:solidFill>
                  <a:schemeClr val="accent1"/>
                </a:solidFill>
                <a:cs typeface="Calibri"/>
              </a:rPr>
              <a:t> &amp; stroke is</a:t>
            </a:r>
          </a:p>
          <a:p>
            <a:pPr algn="ctr"/>
            <a:r>
              <a:rPr lang="en-US" sz="900">
                <a:solidFill>
                  <a:schemeClr val="accent1"/>
                </a:solidFill>
                <a:cs typeface="Calibri"/>
              </a:rPr>
              <a:t>numerical </a:t>
            </a:r>
          </a:p>
          <a:p>
            <a:pPr algn="ctr"/>
            <a:r>
              <a:rPr lang="en-US" sz="900">
                <a:solidFill>
                  <a:schemeClr val="accent1"/>
                </a:solidFill>
                <a:cs typeface="Calibri"/>
              </a:rPr>
              <a:t>value, need to  convert to Boolean</a:t>
            </a:r>
          </a:p>
        </p:txBody>
      </p:sp>
      <p:sp>
        <p:nvSpPr>
          <p:cNvPr id="23" name="Arrow: Right 22">
            <a:extLst>
              <a:ext uri="{FF2B5EF4-FFF2-40B4-BE49-F238E27FC236}">
                <a16:creationId xmlns:a16="http://schemas.microsoft.com/office/drawing/2014/main" id="{25FE32CF-43AB-2448-E84A-F4B22C6056A3}"/>
              </a:ext>
            </a:extLst>
          </p:cNvPr>
          <p:cNvSpPr/>
          <p:nvPr/>
        </p:nvSpPr>
        <p:spPr>
          <a:xfrm>
            <a:off x="386160" y="1185346"/>
            <a:ext cx="1175348" cy="46366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2"/>
                </a:solidFill>
                <a:cs typeface="Calibri"/>
              </a:rPr>
              <a:t>Remove id</a:t>
            </a:r>
          </a:p>
        </p:txBody>
      </p:sp>
      <p:cxnSp>
        <p:nvCxnSpPr>
          <p:cNvPr id="6" name="Straight Arrow Connector 5">
            <a:extLst>
              <a:ext uri="{FF2B5EF4-FFF2-40B4-BE49-F238E27FC236}">
                <a16:creationId xmlns:a16="http://schemas.microsoft.com/office/drawing/2014/main" id="{A0DA35DB-DEB1-F238-8BF5-9A6E8BC14F4D}"/>
              </a:ext>
            </a:extLst>
          </p:cNvPr>
          <p:cNvCxnSpPr/>
          <p:nvPr/>
        </p:nvCxnSpPr>
        <p:spPr>
          <a:xfrm>
            <a:off x="1430254" y="2257424"/>
            <a:ext cx="924426" cy="43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F19063-B653-DC1F-941E-209AC894CD12}"/>
              </a:ext>
            </a:extLst>
          </p:cNvPr>
          <p:cNvCxnSpPr/>
          <p:nvPr/>
        </p:nvCxnSpPr>
        <p:spPr>
          <a:xfrm flipV="1">
            <a:off x="1452813" y="2081463"/>
            <a:ext cx="563479" cy="15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gender</a:t>
            </a:r>
            <a:endParaRPr lang="en-US" i="1">
              <a:cs typeface="Calibri"/>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4" name="Picture 9" descr="Chart, pie chart&#10;&#10;Description automatically generated">
            <a:extLst>
              <a:ext uri="{FF2B5EF4-FFF2-40B4-BE49-F238E27FC236}">
                <a16:creationId xmlns:a16="http://schemas.microsoft.com/office/drawing/2014/main" id="{20728E4F-C0FC-D600-8F60-75F8211AFDFB}"/>
              </a:ext>
            </a:extLst>
          </p:cNvPr>
          <p:cNvPicPr>
            <a:picLocks noChangeAspect="1"/>
          </p:cNvPicPr>
          <p:nvPr/>
        </p:nvPicPr>
        <p:blipFill>
          <a:blip r:embed="rId3"/>
          <a:stretch>
            <a:fillRect/>
          </a:stretch>
        </p:blipFill>
        <p:spPr>
          <a:xfrm>
            <a:off x="743764" y="949595"/>
            <a:ext cx="2654755" cy="2016825"/>
          </a:xfrm>
          <a:prstGeom prst="rect">
            <a:avLst/>
          </a:prstGeom>
        </p:spPr>
      </p:pic>
      <p:pic>
        <p:nvPicPr>
          <p:cNvPr id="13" name="Picture 12">
            <a:extLst>
              <a:ext uri="{FF2B5EF4-FFF2-40B4-BE49-F238E27FC236}">
                <a16:creationId xmlns:a16="http://schemas.microsoft.com/office/drawing/2014/main" id="{E7634EB2-01B7-4321-981A-EBC2EF1557F0}"/>
              </a:ext>
            </a:extLst>
          </p:cNvPr>
          <p:cNvPicPr>
            <a:picLocks noChangeAspect="1"/>
          </p:cNvPicPr>
          <p:nvPr/>
        </p:nvPicPr>
        <p:blipFill>
          <a:blip r:embed="rId4"/>
          <a:stretch>
            <a:fillRect/>
          </a:stretch>
        </p:blipFill>
        <p:spPr>
          <a:xfrm>
            <a:off x="4537492" y="1035971"/>
            <a:ext cx="2895851" cy="1455546"/>
          </a:xfrm>
          <a:prstGeom prst="rect">
            <a:avLst/>
          </a:prstGeom>
        </p:spPr>
      </p:pic>
      <p:pic>
        <p:nvPicPr>
          <p:cNvPr id="2" name="Picture 4" descr="Table&#10;&#10;Description automatically generated">
            <a:extLst>
              <a:ext uri="{FF2B5EF4-FFF2-40B4-BE49-F238E27FC236}">
                <a16:creationId xmlns:a16="http://schemas.microsoft.com/office/drawing/2014/main" id="{65CBF1C3-1A4E-AC18-BD85-E46630DD374C}"/>
              </a:ext>
            </a:extLst>
          </p:cNvPr>
          <p:cNvPicPr>
            <a:picLocks noChangeAspect="1"/>
          </p:cNvPicPr>
          <p:nvPr/>
        </p:nvPicPr>
        <p:blipFill>
          <a:blip r:embed="rId5"/>
          <a:stretch>
            <a:fillRect/>
          </a:stretch>
        </p:blipFill>
        <p:spPr>
          <a:xfrm>
            <a:off x="4780297" y="2796841"/>
            <a:ext cx="2009775" cy="1314450"/>
          </a:xfrm>
          <a:prstGeom prst="rect">
            <a:avLst/>
          </a:prstGeom>
        </p:spPr>
      </p:pic>
      <p:sp>
        <p:nvSpPr>
          <p:cNvPr id="5" name="TextBox 4">
            <a:extLst>
              <a:ext uri="{FF2B5EF4-FFF2-40B4-BE49-F238E27FC236}">
                <a16:creationId xmlns:a16="http://schemas.microsoft.com/office/drawing/2014/main" id="{596990D6-0FCE-6D1F-D890-C715DD94BC09}"/>
              </a:ext>
            </a:extLst>
          </p:cNvPr>
          <p:cNvSpPr txBox="1"/>
          <p:nvPr/>
        </p:nvSpPr>
        <p:spPr>
          <a:xfrm>
            <a:off x="513347" y="2874545"/>
            <a:ext cx="38561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Observations – ​</a:t>
            </a:r>
          </a:p>
          <a:p>
            <a:endParaRPr lang="en-US">
              <a:cs typeface="Segoe UI"/>
            </a:endParaRPr>
          </a:p>
          <a:p>
            <a:pPr>
              <a:buFont typeface="Arial"/>
              <a:buChar char="•"/>
            </a:pPr>
            <a:r>
              <a:rPr lang="en-US">
                <a:cs typeface="Arial"/>
              </a:rPr>
              <a:t>Female is higher than male</a:t>
            </a:r>
            <a:br>
              <a:rPr lang="en-US">
                <a:cs typeface="Arial"/>
              </a:rPr>
            </a:br>
            <a:endParaRPr lang="en-US">
              <a:cs typeface="Arial"/>
            </a:endParaRPr>
          </a:p>
          <a:p>
            <a:pPr>
              <a:buFont typeface="Arial"/>
              <a:buChar char="•"/>
            </a:pPr>
            <a:r>
              <a:rPr lang="en-US">
                <a:cs typeface="Arial"/>
              </a:rPr>
              <a:t>1 count under other</a:t>
            </a:r>
          </a:p>
          <a:p>
            <a:pPr>
              <a:buFont typeface="Arial"/>
              <a:buChar char="•"/>
            </a:pPr>
            <a:endParaRPr lang="en-US">
              <a:cs typeface="Arial"/>
            </a:endParaRPr>
          </a:p>
          <a:p>
            <a:pPr>
              <a:buFont typeface="Arial"/>
              <a:buChar char="•"/>
            </a:pPr>
            <a:r>
              <a:rPr lang="en-US">
                <a:cs typeface="Arial"/>
              </a:rPr>
              <a:t>To remove this 1 count</a:t>
            </a:r>
          </a:p>
        </p:txBody>
      </p:sp>
    </p:spTree>
    <p:extLst>
      <p:ext uri="{BB962C8B-B14F-4D97-AF65-F5344CB8AC3E}">
        <p14:creationId xmlns:p14="http://schemas.microsoft.com/office/powerpoint/2010/main" val="366476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56726" y="711862"/>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heart_disease</a:t>
            </a:r>
          </a:p>
        </p:txBody>
      </p:sp>
      <p:sp>
        <p:nvSpPr>
          <p:cNvPr id="22" name="TextBox 21">
            <a:extLst>
              <a:ext uri="{FF2B5EF4-FFF2-40B4-BE49-F238E27FC236}">
                <a16:creationId xmlns:a16="http://schemas.microsoft.com/office/drawing/2014/main" id="{C2A07ACF-69DF-9D7A-18A0-0C57F9BC6AB4}"/>
              </a:ext>
            </a:extLst>
          </p:cNvPr>
          <p:cNvSpPr txBox="1"/>
          <p:nvPr/>
        </p:nvSpPr>
        <p:spPr>
          <a:xfrm>
            <a:off x="399858" y="2882491"/>
            <a:ext cx="1741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hypertension</a:t>
            </a:r>
            <a:endParaRPr lang="en-US"/>
          </a:p>
        </p:txBody>
      </p:sp>
      <p:pic>
        <p:nvPicPr>
          <p:cNvPr id="15" name="Picture 14">
            <a:extLst>
              <a:ext uri="{FF2B5EF4-FFF2-40B4-BE49-F238E27FC236}">
                <a16:creationId xmlns:a16="http://schemas.microsoft.com/office/drawing/2014/main" id="{35BEEBA1-D653-4309-9350-1FEA316827C9}"/>
              </a:ext>
            </a:extLst>
          </p:cNvPr>
          <p:cNvPicPr>
            <a:picLocks noChangeAspect="1"/>
          </p:cNvPicPr>
          <p:nvPr/>
        </p:nvPicPr>
        <p:blipFill>
          <a:blip r:embed="rId3"/>
          <a:stretch>
            <a:fillRect/>
          </a:stretch>
        </p:blipFill>
        <p:spPr>
          <a:xfrm>
            <a:off x="6283461" y="1457219"/>
            <a:ext cx="1813052" cy="1150720"/>
          </a:xfrm>
          <a:prstGeom prst="rect">
            <a:avLst/>
          </a:prstGeom>
        </p:spPr>
      </p:pic>
      <p:pic>
        <p:nvPicPr>
          <p:cNvPr id="17" name="Picture 16">
            <a:extLst>
              <a:ext uri="{FF2B5EF4-FFF2-40B4-BE49-F238E27FC236}">
                <a16:creationId xmlns:a16="http://schemas.microsoft.com/office/drawing/2014/main" id="{12621037-D1ED-4E06-A49A-522F71E98075}"/>
              </a:ext>
            </a:extLst>
          </p:cNvPr>
          <p:cNvPicPr>
            <a:picLocks noChangeAspect="1"/>
          </p:cNvPicPr>
          <p:nvPr/>
        </p:nvPicPr>
        <p:blipFill>
          <a:blip r:embed="rId4"/>
          <a:stretch>
            <a:fillRect/>
          </a:stretch>
        </p:blipFill>
        <p:spPr>
          <a:xfrm>
            <a:off x="3192660" y="1287802"/>
            <a:ext cx="2758679" cy="1150720"/>
          </a:xfrm>
          <a:prstGeom prst="rect">
            <a:avLst/>
          </a:prstGeom>
        </p:spPr>
      </p:pic>
      <p:pic>
        <p:nvPicPr>
          <p:cNvPr id="21" name="Picture 20">
            <a:extLst>
              <a:ext uri="{FF2B5EF4-FFF2-40B4-BE49-F238E27FC236}">
                <a16:creationId xmlns:a16="http://schemas.microsoft.com/office/drawing/2014/main" id="{9E574B73-E1D0-47C2-A25B-06AC9229D699}"/>
              </a:ext>
            </a:extLst>
          </p:cNvPr>
          <p:cNvPicPr>
            <a:picLocks noChangeAspect="1"/>
          </p:cNvPicPr>
          <p:nvPr/>
        </p:nvPicPr>
        <p:blipFill>
          <a:blip r:embed="rId5"/>
          <a:stretch>
            <a:fillRect/>
          </a:stretch>
        </p:blipFill>
        <p:spPr>
          <a:xfrm>
            <a:off x="476967" y="1057515"/>
            <a:ext cx="2103302" cy="1943268"/>
          </a:xfrm>
          <a:prstGeom prst="rect">
            <a:avLst/>
          </a:prstGeom>
        </p:spPr>
      </p:pic>
      <p:pic>
        <p:nvPicPr>
          <p:cNvPr id="25" name="Picture 24">
            <a:extLst>
              <a:ext uri="{FF2B5EF4-FFF2-40B4-BE49-F238E27FC236}">
                <a16:creationId xmlns:a16="http://schemas.microsoft.com/office/drawing/2014/main" id="{C55DEC96-BB99-4557-9F5A-5F79A6383FD5}"/>
              </a:ext>
            </a:extLst>
          </p:cNvPr>
          <p:cNvPicPr>
            <a:picLocks noChangeAspect="1"/>
          </p:cNvPicPr>
          <p:nvPr/>
        </p:nvPicPr>
        <p:blipFill>
          <a:blip r:embed="rId6"/>
          <a:stretch>
            <a:fillRect/>
          </a:stretch>
        </p:blipFill>
        <p:spPr>
          <a:xfrm>
            <a:off x="6283461" y="3436038"/>
            <a:ext cx="1883034" cy="1150743"/>
          </a:xfrm>
          <a:prstGeom prst="rect">
            <a:avLst/>
          </a:prstGeom>
        </p:spPr>
      </p:pic>
      <p:pic>
        <p:nvPicPr>
          <p:cNvPr id="27" name="Picture 26">
            <a:extLst>
              <a:ext uri="{FF2B5EF4-FFF2-40B4-BE49-F238E27FC236}">
                <a16:creationId xmlns:a16="http://schemas.microsoft.com/office/drawing/2014/main" id="{75F43960-6FCA-4A2C-88B5-22B6CF70E10D}"/>
              </a:ext>
            </a:extLst>
          </p:cNvPr>
          <p:cNvPicPr>
            <a:picLocks noChangeAspect="1"/>
          </p:cNvPicPr>
          <p:nvPr/>
        </p:nvPicPr>
        <p:blipFill>
          <a:blip r:embed="rId7"/>
          <a:stretch>
            <a:fillRect/>
          </a:stretch>
        </p:blipFill>
        <p:spPr>
          <a:xfrm>
            <a:off x="357221" y="3195198"/>
            <a:ext cx="2102732" cy="2002367"/>
          </a:xfrm>
          <a:prstGeom prst="rect">
            <a:avLst/>
          </a:prstGeom>
        </p:spPr>
      </p:pic>
      <p:pic>
        <p:nvPicPr>
          <p:cNvPr id="29" name="Picture 28">
            <a:extLst>
              <a:ext uri="{FF2B5EF4-FFF2-40B4-BE49-F238E27FC236}">
                <a16:creationId xmlns:a16="http://schemas.microsoft.com/office/drawing/2014/main" id="{2FCD1AF9-E68F-4942-AF43-3E7194755128}"/>
              </a:ext>
            </a:extLst>
          </p:cNvPr>
          <p:cNvPicPr>
            <a:picLocks noChangeAspect="1"/>
          </p:cNvPicPr>
          <p:nvPr/>
        </p:nvPicPr>
        <p:blipFill>
          <a:blip r:embed="rId8"/>
          <a:stretch>
            <a:fillRect/>
          </a:stretch>
        </p:blipFill>
        <p:spPr>
          <a:xfrm>
            <a:off x="3192660" y="3501698"/>
            <a:ext cx="2781541" cy="1127858"/>
          </a:xfrm>
          <a:prstGeom prst="rect">
            <a:avLst/>
          </a:prstGeom>
        </p:spPr>
      </p:pic>
    </p:spTree>
    <p:extLst>
      <p:ext uri="{BB962C8B-B14F-4D97-AF65-F5344CB8AC3E}">
        <p14:creationId xmlns:p14="http://schemas.microsoft.com/office/powerpoint/2010/main" val="37555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25BAF1-27BC-BD72-643C-E8963E149208}"/>
              </a:ext>
            </a:extLst>
          </p:cNvPr>
          <p:cNvGrpSpPr/>
          <p:nvPr/>
        </p:nvGrpSpPr>
        <p:grpSpPr>
          <a:xfrm>
            <a:off x="123191" y="721047"/>
            <a:ext cx="8870122" cy="4183706"/>
            <a:chOff x="521509" y="1045412"/>
            <a:chExt cx="7995554" cy="3837343"/>
          </a:xfrm>
        </p:grpSpPr>
        <p:pic>
          <p:nvPicPr>
            <p:cNvPr id="3" name="Picture 6" descr="Diagram&#10;&#10;Description automatically generated">
              <a:extLst>
                <a:ext uri="{FF2B5EF4-FFF2-40B4-BE49-F238E27FC236}">
                  <a16:creationId xmlns:a16="http://schemas.microsoft.com/office/drawing/2014/main" id="{F0D7BF9E-F47F-1FF2-7129-E07034045C57}"/>
                </a:ext>
              </a:extLst>
            </p:cNvPr>
            <p:cNvPicPr>
              <a:picLocks noChangeAspect="1"/>
            </p:cNvPicPr>
            <p:nvPr/>
          </p:nvPicPr>
          <p:blipFill>
            <a:blip r:embed="rId2"/>
            <a:stretch>
              <a:fillRect/>
            </a:stretch>
          </p:blipFill>
          <p:spPr>
            <a:xfrm>
              <a:off x="521509" y="1045412"/>
              <a:ext cx="7995554" cy="3736218"/>
            </a:xfrm>
            <a:prstGeom prst="rect">
              <a:avLst/>
            </a:prstGeom>
          </p:spPr>
        </p:pic>
        <p:pic>
          <p:nvPicPr>
            <p:cNvPr id="4" name="Picture 4" descr="Diagram&#10;&#10;Description automatically generated">
              <a:extLst>
                <a:ext uri="{FF2B5EF4-FFF2-40B4-BE49-F238E27FC236}">
                  <a16:creationId xmlns:a16="http://schemas.microsoft.com/office/drawing/2014/main" id="{DB1D5528-9A26-B7DE-E2AC-AB1C27CEF45C}"/>
                </a:ext>
              </a:extLst>
            </p:cNvPr>
            <p:cNvPicPr>
              <a:picLocks noChangeAspect="1"/>
            </p:cNvPicPr>
            <p:nvPr/>
          </p:nvPicPr>
          <p:blipFill>
            <a:blip r:embed="rId3"/>
            <a:stretch>
              <a:fillRect/>
            </a:stretch>
          </p:blipFill>
          <p:spPr>
            <a:xfrm>
              <a:off x="4311177" y="1145424"/>
              <a:ext cx="3856638" cy="3737331"/>
            </a:xfrm>
            <a:prstGeom prst="rect">
              <a:avLst/>
            </a:prstGeom>
          </p:spPr>
        </p:pic>
        <p:sp>
          <p:nvSpPr>
            <p:cNvPr id="5" name="Rectangle 4">
              <a:extLst>
                <a:ext uri="{FF2B5EF4-FFF2-40B4-BE49-F238E27FC236}">
                  <a16:creationId xmlns:a16="http://schemas.microsoft.com/office/drawing/2014/main" id="{D56DF8E0-DF8C-860E-820D-A63E732C62A3}"/>
                </a:ext>
              </a:extLst>
            </p:cNvPr>
            <p:cNvSpPr/>
            <p:nvPr/>
          </p:nvSpPr>
          <p:spPr>
            <a:xfrm>
              <a:off x="770753" y="1543050"/>
              <a:ext cx="1282012" cy="494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CA343F-1B07-008C-0BAC-392B876D1F12}"/>
                </a:ext>
              </a:extLst>
            </p:cNvPr>
            <p:cNvSpPr/>
            <p:nvPr/>
          </p:nvSpPr>
          <p:spPr>
            <a:xfrm>
              <a:off x="4516394" y="1241854"/>
              <a:ext cx="1235675" cy="355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a:extLst>
              <a:ext uri="{FF2B5EF4-FFF2-40B4-BE49-F238E27FC236}">
                <a16:creationId xmlns:a16="http://schemas.microsoft.com/office/drawing/2014/main" id="{96F41116-31A7-F2C2-74E9-5B87635F7F84}"/>
              </a:ext>
            </a:extLst>
          </p:cNvPr>
          <p:cNvSpPr txBox="1"/>
          <p:nvPr/>
        </p:nvSpPr>
        <p:spPr>
          <a:xfrm>
            <a:off x="353377" y="241379"/>
            <a:ext cx="204422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Data Science Method</a:t>
            </a:r>
            <a:endParaRPr lang="en-US" sz="1200" b="1">
              <a:solidFill>
                <a:srgbClr val="252525"/>
              </a:solidFill>
              <a:latin typeface="Arial"/>
              <a:cs typeface="Arial"/>
            </a:endParaRPr>
          </a:p>
        </p:txBody>
      </p:sp>
      <p:sp>
        <p:nvSpPr>
          <p:cNvPr id="10" name="object 3">
            <a:extLst>
              <a:ext uri="{FF2B5EF4-FFF2-40B4-BE49-F238E27FC236}">
                <a16:creationId xmlns:a16="http://schemas.microsoft.com/office/drawing/2014/main" id="{21C69D84-BC69-3CA4-CEB6-9005FE8EE822}"/>
              </a:ext>
            </a:extLst>
          </p:cNvPr>
          <p:cNvSpPr/>
          <p:nvPr/>
        </p:nvSpPr>
        <p:spPr>
          <a:xfrm>
            <a:off x="304800" y="487910"/>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2418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069243" y="896862"/>
            <a:ext cx="1468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ea typeface="+mn-lt"/>
                <a:cs typeface="+mn-lt"/>
              </a:rPr>
              <a:t>ever_married</a:t>
            </a:r>
            <a:endParaRPr lang="en-US" i="1">
              <a:cs typeface="Calibri"/>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3073889" y="2680719"/>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Work_type</a:t>
            </a:r>
            <a:endParaRPr lang="en-US"/>
          </a:p>
        </p:txBody>
      </p:sp>
      <p:pic>
        <p:nvPicPr>
          <p:cNvPr id="5" name="Picture 4">
            <a:extLst>
              <a:ext uri="{FF2B5EF4-FFF2-40B4-BE49-F238E27FC236}">
                <a16:creationId xmlns:a16="http://schemas.microsoft.com/office/drawing/2014/main" id="{CF52C601-02E5-466B-B467-84FB29242E13}"/>
              </a:ext>
            </a:extLst>
          </p:cNvPr>
          <p:cNvPicPr>
            <a:picLocks noChangeAspect="1"/>
          </p:cNvPicPr>
          <p:nvPr/>
        </p:nvPicPr>
        <p:blipFill>
          <a:blip r:embed="rId3"/>
          <a:stretch>
            <a:fillRect/>
          </a:stretch>
        </p:blipFill>
        <p:spPr>
          <a:xfrm>
            <a:off x="692466" y="2865385"/>
            <a:ext cx="1981372" cy="1844200"/>
          </a:xfrm>
          <a:prstGeom prst="rect">
            <a:avLst/>
          </a:prstGeom>
        </p:spPr>
      </p:pic>
      <p:pic>
        <p:nvPicPr>
          <p:cNvPr id="8" name="Picture 7">
            <a:extLst>
              <a:ext uri="{FF2B5EF4-FFF2-40B4-BE49-F238E27FC236}">
                <a16:creationId xmlns:a16="http://schemas.microsoft.com/office/drawing/2014/main" id="{5C72B992-DB3E-4944-8C31-4C8EA545BBD0}"/>
              </a:ext>
            </a:extLst>
          </p:cNvPr>
          <p:cNvPicPr>
            <a:picLocks noChangeAspect="1"/>
          </p:cNvPicPr>
          <p:nvPr/>
        </p:nvPicPr>
        <p:blipFill>
          <a:blip r:embed="rId4"/>
          <a:stretch>
            <a:fillRect/>
          </a:stretch>
        </p:blipFill>
        <p:spPr>
          <a:xfrm>
            <a:off x="3118701" y="3200370"/>
            <a:ext cx="1941382" cy="1316992"/>
          </a:xfrm>
          <a:prstGeom prst="rect">
            <a:avLst/>
          </a:prstGeom>
        </p:spPr>
      </p:pic>
      <p:pic>
        <p:nvPicPr>
          <p:cNvPr id="14" name="Picture 13">
            <a:extLst>
              <a:ext uri="{FF2B5EF4-FFF2-40B4-BE49-F238E27FC236}">
                <a16:creationId xmlns:a16="http://schemas.microsoft.com/office/drawing/2014/main" id="{66FF30D8-774B-4036-A576-3DAAB0E867AA}"/>
              </a:ext>
            </a:extLst>
          </p:cNvPr>
          <p:cNvPicPr>
            <a:picLocks noChangeAspect="1"/>
          </p:cNvPicPr>
          <p:nvPr/>
        </p:nvPicPr>
        <p:blipFill>
          <a:blip r:embed="rId5"/>
          <a:stretch>
            <a:fillRect/>
          </a:stretch>
        </p:blipFill>
        <p:spPr>
          <a:xfrm>
            <a:off x="5911137" y="3589019"/>
            <a:ext cx="1486749" cy="966693"/>
          </a:xfrm>
          <a:prstGeom prst="rect">
            <a:avLst/>
          </a:prstGeom>
        </p:spPr>
      </p:pic>
      <p:pic>
        <p:nvPicPr>
          <p:cNvPr id="16" name="Picture 15">
            <a:extLst>
              <a:ext uri="{FF2B5EF4-FFF2-40B4-BE49-F238E27FC236}">
                <a16:creationId xmlns:a16="http://schemas.microsoft.com/office/drawing/2014/main" id="{88107ACD-F577-4D61-9B05-E23207E83BD4}"/>
              </a:ext>
            </a:extLst>
          </p:cNvPr>
          <p:cNvPicPr>
            <a:picLocks noChangeAspect="1"/>
          </p:cNvPicPr>
          <p:nvPr/>
        </p:nvPicPr>
        <p:blipFill>
          <a:blip r:embed="rId6"/>
          <a:stretch>
            <a:fillRect/>
          </a:stretch>
        </p:blipFill>
        <p:spPr>
          <a:xfrm>
            <a:off x="5899706" y="1507798"/>
            <a:ext cx="1358343" cy="867513"/>
          </a:xfrm>
          <a:prstGeom prst="rect">
            <a:avLst/>
          </a:prstGeom>
        </p:spPr>
      </p:pic>
      <p:pic>
        <p:nvPicPr>
          <p:cNvPr id="18" name="Picture 17">
            <a:extLst>
              <a:ext uri="{FF2B5EF4-FFF2-40B4-BE49-F238E27FC236}">
                <a16:creationId xmlns:a16="http://schemas.microsoft.com/office/drawing/2014/main" id="{8B9269F5-BF39-43D8-9E43-A206AD7ED5B8}"/>
              </a:ext>
            </a:extLst>
          </p:cNvPr>
          <p:cNvPicPr>
            <a:picLocks noChangeAspect="1"/>
          </p:cNvPicPr>
          <p:nvPr/>
        </p:nvPicPr>
        <p:blipFill>
          <a:blip r:embed="rId7"/>
          <a:stretch>
            <a:fillRect/>
          </a:stretch>
        </p:blipFill>
        <p:spPr>
          <a:xfrm>
            <a:off x="585786" y="609967"/>
            <a:ext cx="1981372" cy="1996932"/>
          </a:xfrm>
          <a:prstGeom prst="rect">
            <a:avLst/>
          </a:prstGeom>
        </p:spPr>
      </p:pic>
      <p:grpSp>
        <p:nvGrpSpPr>
          <p:cNvPr id="27" name="Group 26">
            <a:extLst>
              <a:ext uri="{FF2B5EF4-FFF2-40B4-BE49-F238E27FC236}">
                <a16:creationId xmlns:a16="http://schemas.microsoft.com/office/drawing/2014/main" id="{BC0F65CD-6A49-457C-9406-DEFB2CB6B546}"/>
              </a:ext>
            </a:extLst>
          </p:cNvPr>
          <p:cNvGrpSpPr/>
          <p:nvPr/>
        </p:nvGrpSpPr>
        <p:grpSpPr>
          <a:xfrm>
            <a:off x="3069243" y="1367427"/>
            <a:ext cx="1884137" cy="1048796"/>
            <a:chOff x="3566159" y="1711412"/>
            <a:chExt cx="1884137" cy="1048796"/>
          </a:xfrm>
        </p:grpSpPr>
        <p:pic>
          <p:nvPicPr>
            <p:cNvPr id="24" name="Picture 23">
              <a:extLst>
                <a:ext uri="{FF2B5EF4-FFF2-40B4-BE49-F238E27FC236}">
                  <a16:creationId xmlns:a16="http://schemas.microsoft.com/office/drawing/2014/main" id="{14C1ABA5-9253-4CC8-9FA7-A19E992D9C5D}"/>
                </a:ext>
              </a:extLst>
            </p:cNvPr>
            <p:cNvPicPr>
              <a:picLocks noChangeAspect="1"/>
            </p:cNvPicPr>
            <p:nvPr/>
          </p:nvPicPr>
          <p:blipFill>
            <a:blip r:embed="rId8"/>
            <a:stretch>
              <a:fillRect/>
            </a:stretch>
          </p:blipFill>
          <p:spPr>
            <a:xfrm>
              <a:off x="3566159" y="1711412"/>
              <a:ext cx="838273" cy="891617"/>
            </a:xfrm>
            <a:prstGeom prst="rect">
              <a:avLst/>
            </a:prstGeom>
          </p:spPr>
        </p:pic>
        <p:pic>
          <p:nvPicPr>
            <p:cNvPr id="26" name="Picture 25">
              <a:extLst>
                <a:ext uri="{FF2B5EF4-FFF2-40B4-BE49-F238E27FC236}">
                  <a16:creationId xmlns:a16="http://schemas.microsoft.com/office/drawing/2014/main" id="{7FFA716F-8176-4611-86FD-833536B5EC67}"/>
                </a:ext>
              </a:extLst>
            </p:cNvPr>
            <p:cNvPicPr>
              <a:picLocks noChangeAspect="1"/>
            </p:cNvPicPr>
            <p:nvPr/>
          </p:nvPicPr>
          <p:blipFill>
            <a:blip r:embed="rId9"/>
            <a:stretch>
              <a:fillRect/>
            </a:stretch>
          </p:blipFill>
          <p:spPr>
            <a:xfrm>
              <a:off x="4406266" y="1952418"/>
              <a:ext cx="1044030" cy="807790"/>
            </a:xfrm>
            <a:prstGeom prst="rect">
              <a:avLst/>
            </a:prstGeom>
          </p:spPr>
        </p:pic>
      </p:grpSp>
      <p:sp>
        <p:nvSpPr>
          <p:cNvPr id="28" name="TextBox 27">
            <a:extLst>
              <a:ext uri="{FF2B5EF4-FFF2-40B4-BE49-F238E27FC236}">
                <a16:creationId xmlns:a16="http://schemas.microsoft.com/office/drawing/2014/main" id="{60ADF863-AE4D-4545-8E71-49E4771F2F8F}"/>
              </a:ext>
            </a:extLst>
          </p:cNvPr>
          <p:cNvSpPr txBox="1"/>
          <p:nvPr/>
        </p:nvSpPr>
        <p:spPr>
          <a:xfrm>
            <a:off x="5821593" y="796727"/>
            <a:ext cx="2369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Almost 2/3 married</a:t>
            </a:r>
            <a:endParaRPr lang="en-US">
              <a:cs typeface="Calibri"/>
            </a:endParaRPr>
          </a:p>
        </p:txBody>
      </p:sp>
      <p:sp>
        <p:nvSpPr>
          <p:cNvPr id="29" name="TextBox 28">
            <a:extLst>
              <a:ext uri="{FF2B5EF4-FFF2-40B4-BE49-F238E27FC236}">
                <a16:creationId xmlns:a16="http://schemas.microsoft.com/office/drawing/2014/main" id="{CA20D363-A39F-4814-9E2F-114C995A8CBD}"/>
              </a:ext>
            </a:extLst>
          </p:cNvPr>
          <p:cNvSpPr txBox="1"/>
          <p:nvPr/>
        </p:nvSpPr>
        <p:spPr>
          <a:xfrm>
            <a:off x="5821593" y="2737781"/>
            <a:ext cx="31852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Private is largest almost 60%</a:t>
            </a:r>
            <a:endParaRPr lang="en-US">
              <a:cs typeface="Calibri"/>
            </a:endParaRPr>
          </a:p>
        </p:txBody>
      </p:sp>
    </p:spTree>
    <p:extLst>
      <p:ext uri="{BB962C8B-B14F-4D97-AF65-F5344CB8AC3E}">
        <p14:creationId xmlns:p14="http://schemas.microsoft.com/office/powerpoint/2010/main" val="393482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2863332" y="854481"/>
            <a:ext cx="1537336" cy="276999"/>
          </a:xfrm>
          <a:prstGeom prst="rect">
            <a:avLst/>
          </a:prstGeom>
        </p:spPr>
        <p:txBody>
          <a:bodyPr vert="horz" wrap="square" lIns="0" tIns="0" rIns="0" bIns="0" rtlCol="0" anchor="t">
            <a:spAutoFit/>
          </a:bodyPr>
          <a:lstStyle/>
          <a:p>
            <a:r>
              <a:rPr lang="en-US" i="1" spc="-5" err="1">
                <a:latin typeface="Calibri"/>
                <a:cs typeface="Calibri"/>
              </a:rPr>
              <a:t>residence_type</a:t>
            </a:r>
            <a:endParaRPr lang="en-US" spc="-5">
              <a:ea typeface="+mn-lt"/>
              <a:cs typeface="+mn-lt"/>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6" name="Picture 5">
            <a:extLst>
              <a:ext uri="{FF2B5EF4-FFF2-40B4-BE49-F238E27FC236}">
                <a16:creationId xmlns:a16="http://schemas.microsoft.com/office/drawing/2014/main" id="{D2CF4A2C-2159-4354-A357-E26B492F69A9}"/>
              </a:ext>
            </a:extLst>
          </p:cNvPr>
          <p:cNvPicPr>
            <a:picLocks noChangeAspect="1"/>
          </p:cNvPicPr>
          <p:nvPr/>
        </p:nvPicPr>
        <p:blipFill>
          <a:blip r:embed="rId3"/>
          <a:stretch>
            <a:fillRect/>
          </a:stretch>
        </p:blipFill>
        <p:spPr>
          <a:xfrm>
            <a:off x="5900975" y="1352227"/>
            <a:ext cx="1775614" cy="1165961"/>
          </a:xfrm>
          <a:prstGeom prst="rect">
            <a:avLst/>
          </a:prstGeom>
        </p:spPr>
      </p:pic>
      <p:pic>
        <p:nvPicPr>
          <p:cNvPr id="10" name="Picture 9">
            <a:extLst>
              <a:ext uri="{FF2B5EF4-FFF2-40B4-BE49-F238E27FC236}">
                <a16:creationId xmlns:a16="http://schemas.microsoft.com/office/drawing/2014/main" id="{03534775-D501-48CD-A480-726EEBEA8639}"/>
              </a:ext>
            </a:extLst>
          </p:cNvPr>
          <p:cNvPicPr>
            <a:picLocks noChangeAspect="1"/>
          </p:cNvPicPr>
          <p:nvPr/>
        </p:nvPicPr>
        <p:blipFill>
          <a:blip r:embed="rId4"/>
          <a:stretch>
            <a:fillRect/>
          </a:stretch>
        </p:blipFill>
        <p:spPr>
          <a:xfrm>
            <a:off x="2762132" y="1394141"/>
            <a:ext cx="2720576" cy="1082134"/>
          </a:xfrm>
          <a:prstGeom prst="rect">
            <a:avLst/>
          </a:prstGeom>
        </p:spPr>
      </p:pic>
      <p:pic>
        <p:nvPicPr>
          <p:cNvPr id="13" name="Picture 12">
            <a:extLst>
              <a:ext uri="{FF2B5EF4-FFF2-40B4-BE49-F238E27FC236}">
                <a16:creationId xmlns:a16="http://schemas.microsoft.com/office/drawing/2014/main" id="{E1977A59-52C4-4956-850E-E218126F0497}"/>
              </a:ext>
            </a:extLst>
          </p:cNvPr>
          <p:cNvPicPr>
            <a:picLocks noChangeAspect="1"/>
          </p:cNvPicPr>
          <p:nvPr/>
        </p:nvPicPr>
        <p:blipFill>
          <a:blip r:embed="rId5"/>
          <a:stretch>
            <a:fillRect/>
          </a:stretch>
        </p:blipFill>
        <p:spPr>
          <a:xfrm>
            <a:off x="629519" y="643723"/>
            <a:ext cx="1920406" cy="1928027"/>
          </a:xfrm>
          <a:prstGeom prst="rect">
            <a:avLst/>
          </a:prstGeom>
        </p:spPr>
      </p:pic>
      <p:sp>
        <p:nvSpPr>
          <p:cNvPr id="14" name="TextBox 13">
            <a:extLst>
              <a:ext uri="{FF2B5EF4-FFF2-40B4-BE49-F238E27FC236}">
                <a16:creationId xmlns:a16="http://schemas.microsoft.com/office/drawing/2014/main" id="{8F4DBA89-9BE3-4844-BE3D-C08CA2F2CB5E}"/>
              </a:ext>
            </a:extLst>
          </p:cNvPr>
          <p:cNvSpPr txBox="1"/>
          <p:nvPr/>
        </p:nvSpPr>
        <p:spPr>
          <a:xfrm>
            <a:off x="884615" y="3014768"/>
            <a:ext cx="46779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Generally balanced with urban slightly more</a:t>
            </a:r>
            <a:endParaRPr lang="en-US">
              <a:cs typeface="Calibri"/>
            </a:endParaRPr>
          </a:p>
        </p:txBody>
      </p:sp>
    </p:spTree>
    <p:extLst>
      <p:ext uri="{BB962C8B-B14F-4D97-AF65-F5344CB8AC3E}">
        <p14:creationId xmlns:p14="http://schemas.microsoft.com/office/powerpoint/2010/main" val="278695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2672440" y="67347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smoking_status</a:t>
            </a:r>
            <a:endParaRPr lang="en-US"/>
          </a:p>
        </p:txBody>
      </p:sp>
      <p:sp>
        <p:nvSpPr>
          <p:cNvPr id="13" name="TextBox 12">
            <a:extLst>
              <a:ext uri="{FF2B5EF4-FFF2-40B4-BE49-F238E27FC236}">
                <a16:creationId xmlns:a16="http://schemas.microsoft.com/office/drawing/2014/main" id="{4E975DCA-DAB2-3C3A-7B74-3EEB899124BA}"/>
              </a:ext>
            </a:extLst>
          </p:cNvPr>
          <p:cNvSpPr txBox="1"/>
          <p:nvPr/>
        </p:nvSpPr>
        <p:spPr>
          <a:xfrm>
            <a:off x="2740194" y="272450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stroke</a:t>
            </a:r>
            <a:endParaRPr lang="en-US"/>
          </a:p>
        </p:txBody>
      </p:sp>
      <p:pic>
        <p:nvPicPr>
          <p:cNvPr id="14" name="Picture 15" descr="A picture containing text, person&#10;&#10;Description automatically generated">
            <a:extLst>
              <a:ext uri="{FF2B5EF4-FFF2-40B4-BE49-F238E27FC236}">
                <a16:creationId xmlns:a16="http://schemas.microsoft.com/office/drawing/2014/main" id="{735D740E-A044-3BE8-18E5-954F2935BB62}"/>
              </a:ext>
            </a:extLst>
          </p:cNvPr>
          <p:cNvPicPr>
            <a:picLocks noChangeAspect="1"/>
          </p:cNvPicPr>
          <p:nvPr/>
        </p:nvPicPr>
        <p:blipFill>
          <a:blip r:embed="rId3"/>
          <a:stretch>
            <a:fillRect/>
          </a:stretch>
        </p:blipFill>
        <p:spPr>
          <a:xfrm>
            <a:off x="6921651" y="2500444"/>
            <a:ext cx="1764957" cy="2504788"/>
          </a:xfrm>
          <a:prstGeom prst="rect">
            <a:avLst/>
          </a:prstGeom>
        </p:spPr>
      </p:pic>
      <p:pic>
        <p:nvPicPr>
          <p:cNvPr id="5" name="Picture 4">
            <a:extLst>
              <a:ext uri="{FF2B5EF4-FFF2-40B4-BE49-F238E27FC236}">
                <a16:creationId xmlns:a16="http://schemas.microsoft.com/office/drawing/2014/main" id="{147BC3AF-44CD-4A29-85E3-43FCEBF06737}"/>
              </a:ext>
            </a:extLst>
          </p:cNvPr>
          <p:cNvPicPr>
            <a:picLocks noChangeAspect="1"/>
          </p:cNvPicPr>
          <p:nvPr/>
        </p:nvPicPr>
        <p:blipFill>
          <a:blip r:embed="rId4"/>
          <a:stretch>
            <a:fillRect/>
          </a:stretch>
        </p:blipFill>
        <p:spPr>
          <a:xfrm>
            <a:off x="4966544" y="1212415"/>
            <a:ext cx="1517737" cy="980596"/>
          </a:xfrm>
          <a:prstGeom prst="rect">
            <a:avLst/>
          </a:prstGeom>
        </p:spPr>
      </p:pic>
      <p:pic>
        <p:nvPicPr>
          <p:cNvPr id="9" name="Picture 8">
            <a:extLst>
              <a:ext uri="{FF2B5EF4-FFF2-40B4-BE49-F238E27FC236}">
                <a16:creationId xmlns:a16="http://schemas.microsoft.com/office/drawing/2014/main" id="{A2180CB6-63AF-4615-BFFA-F3CBDE28819D}"/>
              </a:ext>
            </a:extLst>
          </p:cNvPr>
          <p:cNvPicPr>
            <a:picLocks noChangeAspect="1"/>
          </p:cNvPicPr>
          <p:nvPr/>
        </p:nvPicPr>
        <p:blipFill>
          <a:blip r:embed="rId5"/>
          <a:stretch>
            <a:fillRect/>
          </a:stretch>
        </p:blipFill>
        <p:spPr>
          <a:xfrm>
            <a:off x="2778130" y="1127591"/>
            <a:ext cx="1793870" cy="1065420"/>
          </a:xfrm>
          <a:prstGeom prst="rect">
            <a:avLst/>
          </a:prstGeom>
        </p:spPr>
      </p:pic>
      <p:pic>
        <p:nvPicPr>
          <p:cNvPr id="11" name="Picture 10">
            <a:extLst>
              <a:ext uri="{FF2B5EF4-FFF2-40B4-BE49-F238E27FC236}">
                <a16:creationId xmlns:a16="http://schemas.microsoft.com/office/drawing/2014/main" id="{690F6E8D-BA3A-4000-BD6C-D681329E41B4}"/>
              </a:ext>
            </a:extLst>
          </p:cNvPr>
          <p:cNvPicPr>
            <a:picLocks noChangeAspect="1"/>
          </p:cNvPicPr>
          <p:nvPr/>
        </p:nvPicPr>
        <p:blipFill>
          <a:blip r:embed="rId6"/>
          <a:stretch>
            <a:fillRect/>
          </a:stretch>
        </p:blipFill>
        <p:spPr>
          <a:xfrm>
            <a:off x="606657" y="591819"/>
            <a:ext cx="1966130" cy="1912786"/>
          </a:xfrm>
          <a:prstGeom prst="rect">
            <a:avLst/>
          </a:prstGeom>
        </p:spPr>
      </p:pic>
      <p:sp>
        <p:nvSpPr>
          <p:cNvPr id="18" name="TextBox 17">
            <a:extLst>
              <a:ext uri="{FF2B5EF4-FFF2-40B4-BE49-F238E27FC236}">
                <a16:creationId xmlns:a16="http://schemas.microsoft.com/office/drawing/2014/main" id="{D3B45140-4470-493C-A50A-E99F28461899}"/>
              </a:ext>
            </a:extLst>
          </p:cNvPr>
          <p:cNvSpPr txBox="1"/>
          <p:nvPr/>
        </p:nvSpPr>
        <p:spPr>
          <a:xfrm>
            <a:off x="6764334" y="1212415"/>
            <a:ext cx="22651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Observations: </a:t>
            </a:r>
          </a:p>
          <a:p>
            <a:pPr marL="285750" indent="-285750">
              <a:buFont typeface="Arial"/>
              <a:buChar char="•"/>
            </a:pPr>
            <a:r>
              <a:rPr lang="en-US" sz="1600"/>
              <a:t>Never smoked is 1/3</a:t>
            </a:r>
          </a:p>
          <a:p>
            <a:pPr marL="285750" indent="-285750">
              <a:buFont typeface="Arial"/>
              <a:buChar char="•"/>
            </a:pPr>
            <a:r>
              <a:rPr lang="en-US" sz="1600">
                <a:cs typeface="Calibri"/>
              </a:rPr>
              <a:t>Unknown is 1/3</a:t>
            </a:r>
          </a:p>
        </p:txBody>
      </p:sp>
      <p:pic>
        <p:nvPicPr>
          <p:cNvPr id="17" name="Picture 16">
            <a:extLst>
              <a:ext uri="{FF2B5EF4-FFF2-40B4-BE49-F238E27FC236}">
                <a16:creationId xmlns:a16="http://schemas.microsoft.com/office/drawing/2014/main" id="{D6BEDB84-35F5-45FC-B3B7-CB7FBC1CC593}"/>
              </a:ext>
            </a:extLst>
          </p:cNvPr>
          <p:cNvPicPr>
            <a:picLocks noChangeAspect="1"/>
          </p:cNvPicPr>
          <p:nvPr/>
        </p:nvPicPr>
        <p:blipFill>
          <a:blip r:embed="rId7"/>
          <a:stretch>
            <a:fillRect/>
          </a:stretch>
        </p:blipFill>
        <p:spPr>
          <a:xfrm>
            <a:off x="4966544" y="3175496"/>
            <a:ext cx="1483797" cy="980596"/>
          </a:xfrm>
          <a:prstGeom prst="rect">
            <a:avLst/>
          </a:prstGeom>
        </p:spPr>
      </p:pic>
      <p:pic>
        <p:nvPicPr>
          <p:cNvPr id="20" name="Picture 19">
            <a:extLst>
              <a:ext uri="{FF2B5EF4-FFF2-40B4-BE49-F238E27FC236}">
                <a16:creationId xmlns:a16="http://schemas.microsoft.com/office/drawing/2014/main" id="{77F6F817-3105-46A6-97AB-5E99177F9DB8}"/>
              </a:ext>
            </a:extLst>
          </p:cNvPr>
          <p:cNvPicPr>
            <a:picLocks noChangeAspect="1"/>
          </p:cNvPicPr>
          <p:nvPr/>
        </p:nvPicPr>
        <p:blipFill>
          <a:blip r:embed="rId8"/>
          <a:stretch>
            <a:fillRect/>
          </a:stretch>
        </p:blipFill>
        <p:spPr>
          <a:xfrm>
            <a:off x="2740194" y="3175496"/>
            <a:ext cx="2055604" cy="840413"/>
          </a:xfrm>
          <a:prstGeom prst="rect">
            <a:avLst/>
          </a:prstGeom>
        </p:spPr>
      </p:pic>
      <p:pic>
        <p:nvPicPr>
          <p:cNvPr id="24" name="Picture 23">
            <a:extLst>
              <a:ext uri="{FF2B5EF4-FFF2-40B4-BE49-F238E27FC236}">
                <a16:creationId xmlns:a16="http://schemas.microsoft.com/office/drawing/2014/main" id="{F9500C43-06C9-4922-93D0-57289E90FC8A}"/>
              </a:ext>
            </a:extLst>
          </p:cNvPr>
          <p:cNvPicPr>
            <a:picLocks noChangeAspect="1"/>
          </p:cNvPicPr>
          <p:nvPr/>
        </p:nvPicPr>
        <p:blipFill>
          <a:blip r:embed="rId9"/>
          <a:stretch>
            <a:fillRect/>
          </a:stretch>
        </p:blipFill>
        <p:spPr>
          <a:xfrm>
            <a:off x="682863" y="2638896"/>
            <a:ext cx="1889924" cy="1928027"/>
          </a:xfrm>
          <a:prstGeom prst="rect">
            <a:avLst/>
          </a:prstGeom>
        </p:spPr>
      </p:pic>
      <p:sp>
        <p:nvSpPr>
          <p:cNvPr id="27" name="TextBox 26">
            <a:extLst>
              <a:ext uri="{FF2B5EF4-FFF2-40B4-BE49-F238E27FC236}">
                <a16:creationId xmlns:a16="http://schemas.microsoft.com/office/drawing/2014/main" id="{5A0A3517-3EF1-41A1-A0C5-1478F9A4E8CA}"/>
              </a:ext>
            </a:extLst>
          </p:cNvPr>
          <p:cNvSpPr txBox="1"/>
          <p:nvPr/>
        </p:nvSpPr>
        <p:spPr>
          <a:xfrm>
            <a:off x="2752808" y="4116418"/>
            <a:ext cx="40853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Observations: </a:t>
            </a:r>
            <a:endParaRPr lang="en-US" sz="1400">
              <a:cs typeface="Calibri"/>
            </a:endParaRPr>
          </a:p>
          <a:p>
            <a:pPr marL="285750" indent="-285750">
              <a:buFont typeface="Arial"/>
              <a:buChar char="•"/>
            </a:pPr>
            <a:r>
              <a:rPr lang="en-US" sz="1400">
                <a:cs typeface="Calibri"/>
              </a:rPr>
              <a:t>4861 non stroke vs 249 stroke</a:t>
            </a:r>
          </a:p>
          <a:p>
            <a:pPr marL="285750" indent="-285750">
              <a:buFont typeface="Arial"/>
              <a:buChar char="•"/>
            </a:pPr>
            <a:r>
              <a:rPr lang="en-US" sz="1400">
                <a:cs typeface="Calibri"/>
              </a:rPr>
              <a:t>Ratio 19.5 : 1</a:t>
            </a:r>
          </a:p>
          <a:p>
            <a:pPr marL="285750" indent="-285750">
              <a:buFont typeface="Arial"/>
              <a:buChar char="•"/>
            </a:pPr>
            <a:r>
              <a:rPr lang="en-US" sz="1400" b="1">
                <a:solidFill>
                  <a:srgbClr val="FF0000"/>
                </a:solidFill>
                <a:cs typeface="Calibri"/>
              </a:rPr>
              <a:t>High Imbalanced Dataset</a:t>
            </a: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2750064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3" name="TextBox 22">
            <a:extLst>
              <a:ext uri="{FF2B5EF4-FFF2-40B4-BE49-F238E27FC236}">
                <a16:creationId xmlns:a16="http://schemas.microsoft.com/office/drawing/2014/main" id="{97B56750-5CAB-7259-A872-9C50F930D406}"/>
              </a:ext>
            </a:extLst>
          </p:cNvPr>
          <p:cNvSpPr txBox="1"/>
          <p:nvPr/>
        </p:nvSpPr>
        <p:spPr>
          <a:xfrm>
            <a:off x="3482513" y="672514"/>
            <a:ext cx="5426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distribution of ages from 1 month up to 82 years old.</a:t>
            </a:r>
            <a:endParaRPr lang="en-US">
              <a:ea typeface="+mn-lt"/>
              <a:cs typeface="+mn-lt"/>
            </a:endParaRPr>
          </a:p>
        </p:txBody>
      </p:sp>
      <p:pic>
        <p:nvPicPr>
          <p:cNvPr id="5" name="Picture 16" descr="Chart, histogram&#10;&#10;Description automatically generated">
            <a:extLst>
              <a:ext uri="{FF2B5EF4-FFF2-40B4-BE49-F238E27FC236}">
                <a16:creationId xmlns:a16="http://schemas.microsoft.com/office/drawing/2014/main" id="{643BCB84-9926-3690-952E-4CC231C03C9F}"/>
              </a:ext>
            </a:extLst>
          </p:cNvPr>
          <p:cNvPicPr>
            <a:picLocks noChangeAspect="1"/>
          </p:cNvPicPr>
          <p:nvPr/>
        </p:nvPicPr>
        <p:blipFill>
          <a:blip r:embed="rId3"/>
          <a:stretch>
            <a:fillRect/>
          </a:stretch>
        </p:blipFill>
        <p:spPr>
          <a:xfrm>
            <a:off x="592796" y="1082811"/>
            <a:ext cx="3573492" cy="2031533"/>
          </a:xfrm>
          <a:prstGeom prst="rect">
            <a:avLst/>
          </a:prstGeom>
        </p:spPr>
      </p:pic>
      <p:pic>
        <p:nvPicPr>
          <p:cNvPr id="11" name="Picture 14" descr="Chart, box and whisker chart&#10;&#10;Description automatically generated">
            <a:extLst>
              <a:ext uri="{FF2B5EF4-FFF2-40B4-BE49-F238E27FC236}">
                <a16:creationId xmlns:a16="http://schemas.microsoft.com/office/drawing/2014/main" id="{3066C40A-9699-4EC0-9C58-7BCD7BA374B5}"/>
              </a:ext>
            </a:extLst>
          </p:cNvPr>
          <p:cNvPicPr>
            <a:picLocks noChangeAspect="1"/>
          </p:cNvPicPr>
          <p:nvPr/>
        </p:nvPicPr>
        <p:blipFill>
          <a:blip r:embed="rId4"/>
          <a:stretch>
            <a:fillRect/>
          </a:stretch>
        </p:blipFill>
        <p:spPr>
          <a:xfrm>
            <a:off x="4259450" y="3368523"/>
            <a:ext cx="1476406" cy="1274200"/>
          </a:xfrm>
          <a:prstGeom prst="rect">
            <a:avLst/>
          </a:prstGeom>
        </p:spPr>
      </p:pic>
      <p:pic>
        <p:nvPicPr>
          <p:cNvPr id="17" name="Picture 17" descr="Chart&#10;&#10;Description automatically generated">
            <a:extLst>
              <a:ext uri="{FF2B5EF4-FFF2-40B4-BE49-F238E27FC236}">
                <a16:creationId xmlns:a16="http://schemas.microsoft.com/office/drawing/2014/main" id="{440D04CC-EB9E-BA07-F38F-941ADD92BB19}"/>
              </a:ext>
            </a:extLst>
          </p:cNvPr>
          <p:cNvPicPr>
            <a:picLocks noChangeAspect="1"/>
          </p:cNvPicPr>
          <p:nvPr/>
        </p:nvPicPr>
        <p:blipFill>
          <a:blip r:embed="rId5"/>
          <a:stretch>
            <a:fillRect/>
          </a:stretch>
        </p:blipFill>
        <p:spPr>
          <a:xfrm>
            <a:off x="6115535" y="999148"/>
            <a:ext cx="2571837" cy="4134617"/>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796C561F-189A-F555-B60A-86F3EE9372CD}"/>
              </a:ext>
            </a:extLst>
          </p:cNvPr>
          <p:cNvPicPr>
            <a:picLocks noChangeAspect="1"/>
          </p:cNvPicPr>
          <p:nvPr/>
        </p:nvPicPr>
        <p:blipFill>
          <a:blip r:embed="rId6"/>
          <a:stretch>
            <a:fillRect/>
          </a:stretch>
        </p:blipFill>
        <p:spPr>
          <a:xfrm>
            <a:off x="914400" y="3200078"/>
            <a:ext cx="2743200" cy="1460665"/>
          </a:xfrm>
          <a:prstGeom prst="rect">
            <a:avLst/>
          </a:prstGeom>
        </p:spPr>
      </p:pic>
      <p:cxnSp>
        <p:nvCxnSpPr>
          <p:cNvPr id="8" name="Straight Arrow Connector 7">
            <a:extLst>
              <a:ext uri="{FF2B5EF4-FFF2-40B4-BE49-F238E27FC236}">
                <a16:creationId xmlns:a16="http://schemas.microsoft.com/office/drawing/2014/main" id="{0E8FBEF5-C3EB-4BAC-B134-7B771C79FB16}"/>
              </a:ext>
            </a:extLst>
          </p:cNvPr>
          <p:cNvCxnSpPr/>
          <p:nvPr/>
        </p:nvCxnSpPr>
        <p:spPr>
          <a:xfrm flipH="1">
            <a:off x="8652295" y="4130975"/>
            <a:ext cx="282514" cy="321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4DAD29-1405-4266-C2F5-3F9870FD81E8}"/>
              </a:ext>
            </a:extLst>
          </p:cNvPr>
          <p:cNvSpPr txBox="1"/>
          <p:nvPr/>
        </p:nvSpPr>
        <p:spPr>
          <a:xfrm>
            <a:off x="4292181" y="1763563"/>
            <a:ext cx="1740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Highlights</a:t>
            </a:r>
            <a:endParaRPr lang="en-US" sz="1200">
              <a:cs typeface="Calibri"/>
            </a:endParaRPr>
          </a:p>
          <a:p>
            <a:r>
              <a:rPr lang="en-US" sz="1200">
                <a:cs typeface="Calibri"/>
              </a:rPr>
              <a:t>- minimum is &lt; I year old</a:t>
            </a:r>
          </a:p>
          <a:p>
            <a:r>
              <a:rPr lang="en-US" sz="1200">
                <a:cs typeface="Calibri"/>
              </a:rPr>
              <a:t>- median age is 45</a:t>
            </a:r>
          </a:p>
          <a:p>
            <a:r>
              <a:rPr lang="en-US" sz="1200">
                <a:cs typeface="Calibri"/>
              </a:rPr>
              <a:t>- Mean age is 43.2</a:t>
            </a:r>
          </a:p>
          <a:p>
            <a:r>
              <a:rPr lang="en-US" sz="1200">
                <a:cs typeface="Calibri"/>
              </a:rPr>
              <a:t>- maximum is 82</a:t>
            </a:r>
          </a:p>
          <a:p>
            <a:endParaRPr lang="en-US" sz="1200">
              <a:cs typeface="Calibri"/>
            </a:endParaRPr>
          </a:p>
        </p:txBody>
      </p:sp>
    </p:spTree>
    <p:extLst>
      <p:ext uri="{BB962C8B-B14F-4D97-AF65-F5344CB8AC3E}">
        <p14:creationId xmlns:p14="http://schemas.microsoft.com/office/powerpoint/2010/main" val="8950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459248" y="598385"/>
            <a:ext cx="736920"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   </a:t>
            </a:r>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6" name="Picture 16" descr="Chart, scatter chart&#10;&#10;Description automatically generated">
            <a:extLst>
              <a:ext uri="{FF2B5EF4-FFF2-40B4-BE49-F238E27FC236}">
                <a16:creationId xmlns:a16="http://schemas.microsoft.com/office/drawing/2014/main" id="{630C7883-AF6C-820B-3EE9-34FFD5F44648}"/>
              </a:ext>
            </a:extLst>
          </p:cNvPr>
          <p:cNvPicPr>
            <a:picLocks noChangeAspect="1"/>
          </p:cNvPicPr>
          <p:nvPr/>
        </p:nvPicPr>
        <p:blipFill>
          <a:blip r:embed="rId3"/>
          <a:stretch>
            <a:fillRect/>
          </a:stretch>
        </p:blipFill>
        <p:spPr>
          <a:xfrm>
            <a:off x="97866" y="1004466"/>
            <a:ext cx="8349314" cy="4081378"/>
          </a:xfrm>
          <a:prstGeom prst="rect">
            <a:avLst/>
          </a:prstGeom>
        </p:spPr>
      </p:pic>
      <p:sp>
        <p:nvSpPr>
          <p:cNvPr id="7" name="TextBox 6">
            <a:extLst>
              <a:ext uri="{FF2B5EF4-FFF2-40B4-BE49-F238E27FC236}">
                <a16:creationId xmlns:a16="http://schemas.microsoft.com/office/drawing/2014/main" id="{44499C99-F6F5-FEB1-2301-26A088542C18}"/>
              </a:ext>
            </a:extLst>
          </p:cNvPr>
          <p:cNvSpPr txBox="1"/>
          <p:nvPr/>
        </p:nvSpPr>
        <p:spPr>
          <a:xfrm>
            <a:off x="1046492" y="598997"/>
            <a:ext cx="2754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age vs </a:t>
            </a:r>
            <a:r>
              <a:rPr lang="en-US" err="1">
                <a:cs typeface="Calibri"/>
              </a:rPr>
              <a:t>bmi</a:t>
            </a:r>
            <a:r>
              <a:rPr lang="en-US">
                <a:cs typeface="Calibri"/>
              </a:rPr>
              <a:t> (stroke positive)</a:t>
            </a:r>
          </a:p>
        </p:txBody>
      </p:sp>
      <p:sp>
        <p:nvSpPr>
          <p:cNvPr id="8" name="Oval 7">
            <a:extLst>
              <a:ext uri="{FF2B5EF4-FFF2-40B4-BE49-F238E27FC236}">
                <a16:creationId xmlns:a16="http://schemas.microsoft.com/office/drawing/2014/main" id="{208B3D0D-90B4-1467-F524-38AC316643CA}"/>
              </a:ext>
            </a:extLst>
          </p:cNvPr>
          <p:cNvSpPr/>
          <p:nvPr/>
        </p:nvSpPr>
        <p:spPr>
          <a:xfrm rot="21000000">
            <a:off x="356378" y="4285087"/>
            <a:ext cx="1493237" cy="7027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9B6BD5-9AD0-44F8-01D0-1889B1EE33E3}"/>
              </a:ext>
            </a:extLst>
          </p:cNvPr>
          <p:cNvSpPr txBox="1"/>
          <p:nvPr/>
        </p:nvSpPr>
        <p:spPr>
          <a:xfrm>
            <a:off x="1343026" y="1472911"/>
            <a:ext cx="3275733" cy="923330"/>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249 stroke patients.</a:t>
            </a:r>
          </a:p>
          <a:p>
            <a:endParaRPr lang="en-US"/>
          </a:p>
          <a:p>
            <a:r>
              <a:rPr lang="en-US"/>
              <a:t>2 patients are age 30 and below.</a:t>
            </a:r>
          </a:p>
        </p:txBody>
      </p:sp>
      <p:sp>
        <p:nvSpPr>
          <p:cNvPr id="6" name="TextBox 5">
            <a:extLst>
              <a:ext uri="{FF2B5EF4-FFF2-40B4-BE49-F238E27FC236}">
                <a16:creationId xmlns:a16="http://schemas.microsoft.com/office/drawing/2014/main" id="{E1D63F65-D4FD-49A9-92A1-2C519649FA62}"/>
              </a:ext>
            </a:extLst>
          </p:cNvPr>
          <p:cNvSpPr txBox="1"/>
          <p:nvPr/>
        </p:nvSpPr>
        <p:spPr>
          <a:xfrm>
            <a:off x="777760" y="4022276"/>
            <a:ext cx="740697" cy="276999"/>
          </a:xfrm>
          <a:prstGeom prst="rect">
            <a:avLst/>
          </a:prstGeom>
          <a:noFill/>
        </p:spPr>
        <p:txBody>
          <a:bodyPr wrap="square" rtlCol="0">
            <a:spAutoFit/>
          </a:bodyPr>
          <a:lstStyle/>
          <a:p>
            <a:r>
              <a:rPr lang="en-US" sz="1200">
                <a:solidFill>
                  <a:srgbClr val="FF0000"/>
                </a:solidFill>
              </a:rPr>
              <a:t>outliers</a:t>
            </a:r>
            <a:endParaRPr lang="en-SG" sz="1200">
              <a:solidFill>
                <a:srgbClr val="FF0000"/>
              </a:solidFill>
            </a:endParaRPr>
          </a:p>
        </p:txBody>
      </p:sp>
    </p:spTree>
    <p:extLst>
      <p:ext uri="{BB962C8B-B14F-4D97-AF65-F5344CB8AC3E}">
        <p14:creationId xmlns:p14="http://schemas.microsoft.com/office/powerpoint/2010/main" val="118340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6" name="TextBox 5">
            <a:extLst>
              <a:ext uri="{FF2B5EF4-FFF2-40B4-BE49-F238E27FC236}">
                <a16:creationId xmlns:a16="http://schemas.microsoft.com/office/drawing/2014/main" id="{68730E70-795C-E36C-37A6-5FA103F2D2BD}"/>
              </a:ext>
            </a:extLst>
          </p:cNvPr>
          <p:cNvSpPr txBox="1"/>
          <p:nvPr/>
        </p:nvSpPr>
        <p:spPr>
          <a:xfrm>
            <a:off x="593777" y="1280513"/>
            <a:ext cx="80295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Actions – </a:t>
            </a:r>
          </a:p>
          <a:p>
            <a:endParaRPr lang="en-US">
              <a:cs typeface="Calibri"/>
            </a:endParaRPr>
          </a:p>
          <a:p>
            <a:pPr marL="285750" indent="-285750">
              <a:buFont typeface="Arial"/>
              <a:buChar char="•"/>
            </a:pPr>
            <a:r>
              <a:rPr lang="en-US">
                <a:ea typeface="+mn-lt"/>
                <a:cs typeface="+mn-lt"/>
              </a:rPr>
              <a:t>Remove the </a:t>
            </a:r>
            <a:r>
              <a:rPr lang="en-US" u="sng">
                <a:ea typeface="+mn-lt"/>
                <a:cs typeface="+mn-lt"/>
              </a:rPr>
              <a:t>outliers</a:t>
            </a:r>
            <a:r>
              <a:rPr lang="en-US">
                <a:ea typeface="+mn-lt"/>
                <a:cs typeface="+mn-lt"/>
              </a:rPr>
              <a:t> - </a:t>
            </a:r>
            <a:r>
              <a:rPr lang="en-US">
                <a:cs typeface="Calibri"/>
              </a:rPr>
              <a:t>patients who are less than or equal to 30 years old from our dataset.</a:t>
            </a:r>
            <a:endParaRPr lang="en-US">
              <a:ea typeface="Calibri"/>
              <a:cs typeface="Calibri"/>
            </a:endParaRPr>
          </a:p>
          <a:p>
            <a:r>
              <a:rPr lang="en-US">
                <a:ea typeface="+mn-lt"/>
                <a:cs typeface="+mn-lt"/>
              </a:rPr>
              <a:t/>
            </a:r>
            <a:br>
              <a:rPr lang="en-US">
                <a:ea typeface="+mn-lt"/>
                <a:cs typeface="+mn-lt"/>
              </a:rPr>
            </a:br>
            <a:r>
              <a:rPr lang="en-US">
                <a:ea typeface="+mn-lt"/>
                <a:cs typeface="+mn-lt"/>
              </a:rPr>
              <a:t/>
            </a:r>
            <a:br>
              <a:rPr lang="en-US">
                <a:ea typeface="+mn-lt"/>
                <a:cs typeface="+mn-lt"/>
              </a:rPr>
            </a:br>
            <a:r>
              <a:rPr lang="en-US">
                <a:solidFill>
                  <a:srgbClr val="FF0000"/>
                </a:solidFill>
                <a:ea typeface="+mn-lt"/>
                <a:cs typeface="+mn-lt"/>
              </a:rPr>
              <a:t>Scope – </a:t>
            </a:r>
            <a:endParaRPr lang="en-US">
              <a:ea typeface="+mn-lt"/>
              <a:cs typeface="+mn-lt"/>
            </a:endParaRPr>
          </a:p>
          <a:p>
            <a:endParaRPr lang="en-US">
              <a:solidFill>
                <a:srgbClr val="FF0000"/>
              </a:solidFill>
              <a:ea typeface="+mn-lt"/>
              <a:cs typeface="+mn-lt"/>
            </a:endParaRPr>
          </a:p>
          <a:p>
            <a:pPr marL="285750" indent="-285750">
              <a:buFont typeface="Arial,Sans-Serif"/>
              <a:buChar char="•"/>
            </a:pPr>
            <a:r>
              <a:rPr lang="en-US">
                <a:ea typeface="+mn-lt"/>
                <a:cs typeface="+mn-lt"/>
              </a:rPr>
              <a:t>Our model is scoped to predict stroke for patients above 30 years old only. </a:t>
            </a:r>
          </a:p>
        </p:txBody>
      </p:sp>
    </p:spTree>
    <p:extLst>
      <p:ext uri="{BB962C8B-B14F-4D97-AF65-F5344CB8AC3E}">
        <p14:creationId xmlns:p14="http://schemas.microsoft.com/office/powerpoint/2010/main" val="386434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pic>
        <p:nvPicPr>
          <p:cNvPr id="14" name="Picture 14" descr="Chart, histogram&#10;&#10;Description automatically generated">
            <a:extLst>
              <a:ext uri="{FF2B5EF4-FFF2-40B4-BE49-F238E27FC236}">
                <a16:creationId xmlns:a16="http://schemas.microsoft.com/office/drawing/2014/main" id="{DA58C844-DBBB-DDC0-AFEF-E6E81BA37BED}"/>
              </a:ext>
            </a:extLst>
          </p:cNvPr>
          <p:cNvPicPr>
            <a:picLocks noChangeAspect="1"/>
          </p:cNvPicPr>
          <p:nvPr/>
        </p:nvPicPr>
        <p:blipFill>
          <a:blip r:embed="rId3"/>
          <a:stretch>
            <a:fillRect/>
          </a:stretch>
        </p:blipFill>
        <p:spPr>
          <a:xfrm>
            <a:off x="694102" y="1125957"/>
            <a:ext cx="2743200" cy="1644713"/>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CD2A2595-C37B-AB2F-B3EB-363BB0D07281}"/>
              </a:ext>
            </a:extLst>
          </p:cNvPr>
          <p:cNvPicPr>
            <a:picLocks noChangeAspect="1"/>
          </p:cNvPicPr>
          <p:nvPr/>
        </p:nvPicPr>
        <p:blipFill>
          <a:blip r:embed="rId4"/>
          <a:stretch>
            <a:fillRect/>
          </a:stretch>
        </p:blipFill>
        <p:spPr>
          <a:xfrm>
            <a:off x="3866782" y="1045130"/>
            <a:ext cx="4407018" cy="1862248"/>
          </a:xfrm>
          <a:prstGeom prst="rect">
            <a:avLst/>
          </a:prstGeom>
        </p:spPr>
      </p:pic>
      <p:sp>
        <p:nvSpPr>
          <p:cNvPr id="6" name="TextBox 5">
            <a:extLst>
              <a:ext uri="{FF2B5EF4-FFF2-40B4-BE49-F238E27FC236}">
                <a16:creationId xmlns:a16="http://schemas.microsoft.com/office/drawing/2014/main" id="{480C8208-61B2-6FE7-7B8D-7934B95D276A}"/>
              </a:ext>
            </a:extLst>
          </p:cNvPr>
          <p:cNvSpPr txBox="1"/>
          <p:nvPr/>
        </p:nvSpPr>
        <p:spPr>
          <a:xfrm>
            <a:off x="262026" y="3056987"/>
            <a:ext cx="564612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Range of </a:t>
            </a:r>
            <a:r>
              <a:rPr lang="en-US" sz="1400" err="1">
                <a:ea typeface="+mn-lt"/>
                <a:cs typeface="+mn-lt"/>
              </a:rPr>
              <a:t>ave_glucose</a:t>
            </a:r>
            <a:r>
              <a:rPr lang="en-US" sz="1400">
                <a:ea typeface="+mn-lt"/>
                <a:cs typeface="+mn-lt"/>
              </a:rPr>
              <a:t> is from 55.12 to 271.74.</a:t>
            </a:r>
          </a:p>
          <a:p>
            <a:r>
              <a:rPr lang="en-US" sz="1400">
                <a:ea typeface="Calibri"/>
                <a:cs typeface="Calibri"/>
              </a:rPr>
              <a:t>Median – 91.86</a:t>
            </a:r>
          </a:p>
          <a:p>
            <a:r>
              <a:rPr lang="en-US" sz="1400">
                <a:ea typeface="Calibri"/>
                <a:cs typeface="Calibri"/>
              </a:rPr>
              <a:t>Mean -  106.14</a:t>
            </a:r>
          </a:p>
          <a:p>
            <a:endParaRPr lang="en-US"/>
          </a:p>
          <a:p>
            <a:r>
              <a:rPr lang="en-US"/>
              <a:t>Observations – </a:t>
            </a:r>
            <a:endParaRPr lang="en-US">
              <a:ea typeface="Calibri"/>
              <a:cs typeface="Calibri"/>
            </a:endParaRPr>
          </a:p>
          <a:p>
            <a:pPr marL="285750" indent="-285750">
              <a:buFont typeface="Arial"/>
              <a:buChar char="•"/>
            </a:pPr>
            <a:r>
              <a:rPr lang="en-US">
                <a:cs typeface="Calibri"/>
              </a:rPr>
              <a:t>Boxplot shown readings above 216 is at 95 percentile is</a:t>
            </a:r>
            <a:endParaRPr lang="en-US">
              <a:ea typeface="Calibri"/>
              <a:cs typeface="Calibri"/>
            </a:endParaRPr>
          </a:p>
          <a:p>
            <a:r>
              <a:rPr lang="en-US">
                <a:ea typeface="Calibri"/>
                <a:cs typeface="Calibri"/>
              </a:rPr>
              <a:t>      considered as outlier</a:t>
            </a:r>
          </a:p>
        </p:txBody>
      </p:sp>
      <p:pic>
        <p:nvPicPr>
          <p:cNvPr id="8" name="Picture 10" descr="Chart, box and whisker chart&#10;&#10;Description automatically generated">
            <a:extLst>
              <a:ext uri="{FF2B5EF4-FFF2-40B4-BE49-F238E27FC236}">
                <a16:creationId xmlns:a16="http://schemas.microsoft.com/office/drawing/2014/main" id="{5D2A1E56-3508-6189-4C9E-E857BE26DDAD}"/>
              </a:ext>
            </a:extLst>
          </p:cNvPr>
          <p:cNvPicPr>
            <a:picLocks noChangeAspect="1"/>
          </p:cNvPicPr>
          <p:nvPr/>
        </p:nvPicPr>
        <p:blipFill>
          <a:blip r:embed="rId5"/>
          <a:stretch>
            <a:fillRect/>
          </a:stretch>
        </p:blipFill>
        <p:spPr>
          <a:xfrm>
            <a:off x="6068602" y="3011428"/>
            <a:ext cx="2756909" cy="1925015"/>
          </a:xfrm>
          <a:prstGeom prst="rect">
            <a:avLst/>
          </a:prstGeom>
        </p:spPr>
      </p:pic>
      <p:cxnSp>
        <p:nvCxnSpPr>
          <p:cNvPr id="4" name="Straight Arrow Connector 3">
            <a:extLst>
              <a:ext uri="{FF2B5EF4-FFF2-40B4-BE49-F238E27FC236}">
                <a16:creationId xmlns:a16="http://schemas.microsoft.com/office/drawing/2014/main" id="{A7180FE1-A0D6-244F-4A45-30AAFF35EEB0}"/>
              </a:ext>
            </a:extLst>
          </p:cNvPr>
          <p:cNvCxnSpPr/>
          <p:nvPr/>
        </p:nvCxnSpPr>
        <p:spPr>
          <a:xfrm flipV="1">
            <a:off x="6422366" y="3634956"/>
            <a:ext cx="2167385" cy="1078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0FF61-CBBF-BEEF-23B6-5F03AF5D85EE}"/>
              </a:ext>
            </a:extLst>
          </p:cNvPr>
          <p:cNvSpPr txBox="1"/>
          <p:nvPr/>
        </p:nvSpPr>
        <p:spPr>
          <a:xfrm>
            <a:off x="6362520" y="3467280"/>
            <a:ext cx="56503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FF0000"/>
                </a:solidFill>
                <a:ea typeface="Calibri"/>
                <a:cs typeface="Calibri"/>
              </a:rPr>
              <a:t>216</a:t>
            </a:r>
          </a:p>
        </p:txBody>
      </p:sp>
      <p:pic>
        <p:nvPicPr>
          <p:cNvPr id="2" name="Picture 1">
            <a:extLst>
              <a:ext uri="{FF2B5EF4-FFF2-40B4-BE49-F238E27FC236}">
                <a16:creationId xmlns:a16="http://schemas.microsoft.com/office/drawing/2014/main" id="{300CDFC7-7BDD-7A0B-874F-116C6D30706A}"/>
              </a:ext>
            </a:extLst>
          </p:cNvPr>
          <p:cNvPicPr>
            <a:picLocks noChangeAspect="1"/>
          </p:cNvPicPr>
          <p:nvPr/>
        </p:nvPicPr>
        <p:blipFill>
          <a:blip r:embed="rId6">
            <a:extLst>
              <a:ext uri="{837473B0-CC2E-450A-ABE3-18F120FF3D39}">
                <a1611:picAttrSrcUrl xmlns="" xmlns:a1611="http://schemas.microsoft.com/office/drawing/2016/11/main" r:id="rId7"/>
              </a:ext>
            </a:extLst>
          </a:blip>
          <a:stretch>
            <a:fillRect/>
          </a:stretch>
        </p:blipFill>
        <p:spPr>
          <a:xfrm>
            <a:off x="5705870" y="1950495"/>
            <a:ext cx="301338" cy="350323"/>
          </a:xfrm>
          <a:prstGeom prst="rect">
            <a:avLst/>
          </a:prstGeom>
        </p:spPr>
      </p:pic>
    </p:spTree>
    <p:extLst>
      <p:ext uri="{BB962C8B-B14F-4D97-AF65-F5344CB8AC3E}">
        <p14:creationId xmlns:p14="http://schemas.microsoft.com/office/powerpoint/2010/main" val="235008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sp>
        <p:nvSpPr>
          <p:cNvPr id="6" name="TextBox 5">
            <a:extLst>
              <a:ext uri="{FF2B5EF4-FFF2-40B4-BE49-F238E27FC236}">
                <a16:creationId xmlns:a16="http://schemas.microsoft.com/office/drawing/2014/main" id="{480C8208-61B2-6FE7-7B8D-7934B95D276A}"/>
              </a:ext>
            </a:extLst>
          </p:cNvPr>
          <p:cNvSpPr txBox="1"/>
          <p:nvPr/>
        </p:nvSpPr>
        <p:spPr>
          <a:xfrm>
            <a:off x="272809" y="2625666"/>
            <a:ext cx="80938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p>
          <a:p>
            <a:pPr marL="285750" indent="-285750">
              <a:buFont typeface="Arial"/>
              <a:buChar char="•"/>
            </a:pPr>
            <a:endParaRPr lang="en-US">
              <a:ea typeface="Calibri"/>
              <a:cs typeface="Calibri"/>
            </a:endParaRPr>
          </a:p>
          <a:p>
            <a:pPr marL="285750" indent="-285750">
              <a:buFont typeface="Arial"/>
              <a:buChar char="•"/>
            </a:pPr>
            <a:r>
              <a:rPr lang="en-US">
                <a:cs typeface="Calibri"/>
              </a:rPr>
              <a:t>Further analyze from the scatterplot graph, many strokes incidences (36 counts) were recorded for patients with </a:t>
            </a:r>
            <a:r>
              <a:rPr lang="en-US" err="1">
                <a:cs typeface="Calibri"/>
              </a:rPr>
              <a:t>ave_glucose</a:t>
            </a:r>
            <a:r>
              <a:rPr lang="en-US">
                <a:cs typeface="Calibri"/>
              </a:rPr>
              <a:t> in the outlier ranges (above 216). These</a:t>
            </a:r>
            <a:r>
              <a:rPr lang="en-US">
                <a:ea typeface="Calibri"/>
                <a:cs typeface="Calibri"/>
              </a:rPr>
              <a:t> 36 counts account for 14.4% of stroke patient. High glucose reading is an indication of stroke. Team consensus agreed to keep glucose reading unadjusted</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No action is required. </a:t>
            </a:r>
            <a:endParaRPr lang="en-US">
              <a:ea typeface="Calibri"/>
              <a:cs typeface="Calibri"/>
            </a:endParaRPr>
          </a:p>
        </p:txBody>
      </p:sp>
      <p:pic>
        <p:nvPicPr>
          <p:cNvPr id="7" name="Picture 8" descr="Chart, scatter chart&#10;&#10;Description automatically generated">
            <a:extLst>
              <a:ext uri="{FF2B5EF4-FFF2-40B4-BE49-F238E27FC236}">
                <a16:creationId xmlns:a16="http://schemas.microsoft.com/office/drawing/2014/main" id="{5E7F164E-9137-086A-C534-F8A9EDAA4F3D}"/>
              </a:ext>
            </a:extLst>
          </p:cNvPr>
          <p:cNvPicPr>
            <a:picLocks noChangeAspect="1"/>
          </p:cNvPicPr>
          <p:nvPr/>
        </p:nvPicPr>
        <p:blipFill>
          <a:blip r:embed="rId3"/>
          <a:stretch>
            <a:fillRect/>
          </a:stretch>
        </p:blipFill>
        <p:spPr>
          <a:xfrm>
            <a:off x="2136088" y="825710"/>
            <a:ext cx="4007727" cy="1658823"/>
          </a:xfrm>
          <a:prstGeom prst="rect">
            <a:avLst/>
          </a:prstGeom>
        </p:spPr>
      </p:pic>
    </p:spTree>
    <p:extLst>
      <p:ext uri="{BB962C8B-B14F-4D97-AF65-F5344CB8AC3E}">
        <p14:creationId xmlns:p14="http://schemas.microsoft.com/office/powerpoint/2010/main" val="32696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7" name="Picture 12" descr="Graphical user interface&#10;&#10;Description automatically generated">
            <a:extLst>
              <a:ext uri="{FF2B5EF4-FFF2-40B4-BE49-F238E27FC236}">
                <a16:creationId xmlns:a16="http://schemas.microsoft.com/office/drawing/2014/main" id="{1E347B3C-95B1-87CA-8B55-E300C3481A19}"/>
              </a:ext>
            </a:extLst>
          </p:cNvPr>
          <p:cNvPicPr>
            <a:picLocks noChangeAspect="1"/>
          </p:cNvPicPr>
          <p:nvPr/>
        </p:nvPicPr>
        <p:blipFill>
          <a:blip r:embed="rId3"/>
          <a:stretch>
            <a:fillRect/>
          </a:stretch>
        </p:blipFill>
        <p:spPr>
          <a:xfrm>
            <a:off x="4023953" y="661786"/>
            <a:ext cx="4404374" cy="2158267"/>
          </a:xfrm>
          <a:prstGeom prst="rect">
            <a:avLst/>
          </a:prstGeom>
        </p:spPr>
      </p:pic>
      <p:sp>
        <p:nvSpPr>
          <p:cNvPr id="8" name="TextBox 7">
            <a:extLst>
              <a:ext uri="{FF2B5EF4-FFF2-40B4-BE49-F238E27FC236}">
                <a16:creationId xmlns:a16="http://schemas.microsoft.com/office/drawing/2014/main" id="{D34718B2-6530-8EC9-0B34-FEDD265163B2}"/>
              </a:ext>
            </a:extLst>
          </p:cNvPr>
          <p:cNvSpPr txBox="1"/>
          <p:nvPr/>
        </p:nvSpPr>
        <p:spPr>
          <a:xfrm>
            <a:off x="467591" y="2686049"/>
            <a:ext cx="26398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Segoe UI"/>
              </a:rPr>
              <a:t>Range of BMI is from 10.3 to 97.6</a:t>
            </a:r>
          </a:p>
          <a:p>
            <a:r>
              <a:rPr lang="en-US" sz="1400">
                <a:cs typeface="Segoe UI"/>
              </a:rPr>
              <a:t>Median – 28.4</a:t>
            </a:r>
          </a:p>
          <a:p>
            <a:r>
              <a:rPr lang="en-US" sz="1400">
                <a:cs typeface="Segoe UI"/>
              </a:rPr>
              <a:t>Mean -  28.9</a:t>
            </a:r>
          </a:p>
          <a:p>
            <a:r>
              <a:rPr lang="en-US" sz="1400">
                <a:cs typeface="Segoe UI"/>
              </a:rPr>
              <a:t>There are 201 count label as N/A</a:t>
            </a:r>
          </a:p>
        </p:txBody>
      </p:sp>
      <p:pic>
        <p:nvPicPr>
          <p:cNvPr id="17" name="Picture 17" descr="Table&#10;&#10;Description automatically generated">
            <a:extLst>
              <a:ext uri="{FF2B5EF4-FFF2-40B4-BE49-F238E27FC236}">
                <a16:creationId xmlns:a16="http://schemas.microsoft.com/office/drawing/2014/main" id="{B16D314C-03E0-083F-E597-034583A44CE9}"/>
              </a:ext>
            </a:extLst>
          </p:cNvPr>
          <p:cNvPicPr>
            <a:picLocks noChangeAspect="1"/>
          </p:cNvPicPr>
          <p:nvPr/>
        </p:nvPicPr>
        <p:blipFill>
          <a:blip r:embed="rId4"/>
          <a:stretch>
            <a:fillRect/>
          </a:stretch>
        </p:blipFill>
        <p:spPr>
          <a:xfrm>
            <a:off x="3491345" y="3107274"/>
            <a:ext cx="5122718" cy="1578634"/>
          </a:xfrm>
          <a:prstGeom prst="rect">
            <a:avLst/>
          </a:prstGeom>
        </p:spPr>
      </p:pic>
      <p:cxnSp>
        <p:nvCxnSpPr>
          <p:cNvPr id="18" name="Straight Arrow Connector 17">
            <a:extLst>
              <a:ext uri="{FF2B5EF4-FFF2-40B4-BE49-F238E27FC236}">
                <a16:creationId xmlns:a16="http://schemas.microsoft.com/office/drawing/2014/main" id="{388D12F2-0090-76C8-1394-246BBEE44EB1}"/>
              </a:ext>
            </a:extLst>
          </p:cNvPr>
          <p:cNvCxnSpPr/>
          <p:nvPr/>
        </p:nvCxnSpPr>
        <p:spPr>
          <a:xfrm flipH="1">
            <a:off x="3314701" y="4057650"/>
            <a:ext cx="10390" cy="4675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247702-8750-C106-CF87-54AB5FFA7D5B}"/>
              </a:ext>
            </a:extLst>
          </p:cNvPr>
          <p:cNvCxnSpPr/>
          <p:nvPr/>
        </p:nvCxnSpPr>
        <p:spPr>
          <a:xfrm flipV="1">
            <a:off x="5047384" y="2974398"/>
            <a:ext cx="8312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2DBDE4-E4A6-BF39-7070-82FBDFA6F411}"/>
              </a:ext>
            </a:extLst>
          </p:cNvPr>
          <p:cNvSpPr txBox="1"/>
          <p:nvPr/>
        </p:nvSpPr>
        <p:spPr>
          <a:xfrm>
            <a:off x="439947" y="3841989"/>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From the  chart, value</a:t>
            </a:r>
          </a:p>
          <a:p>
            <a:r>
              <a:rPr lang="en-US" sz="1600">
                <a:cs typeface="Calibri"/>
              </a:rPr>
              <a:t>above 60 is for extremely short and obese. We capped</a:t>
            </a:r>
          </a:p>
          <a:p>
            <a:r>
              <a:rPr lang="en-US" sz="1600">
                <a:cs typeface="Calibri"/>
              </a:rPr>
              <a:t>our </a:t>
            </a:r>
            <a:r>
              <a:rPr lang="en-US" sz="1600" err="1">
                <a:cs typeface="Calibri"/>
              </a:rPr>
              <a:t>bmi</a:t>
            </a:r>
            <a:r>
              <a:rPr lang="en-US" sz="1600">
                <a:cs typeface="Calibri"/>
              </a:rPr>
              <a:t> data at 60</a:t>
            </a:r>
          </a:p>
        </p:txBody>
      </p:sp>
      <p:sp>
        <p:nvSpPr>
          <p:cNvPr id="30" name="Arrow: Left 29">
            <a:extLst>
              <a:ext uri="{FF2B5EF4-FFF2-40B4-BE49-F238E27FC236}">
                <a16:creationId xmlns:a16="http://schemas.microsoft.com/office/drawing/2014/main" id="{96C02DE7-D6B0-8502-E076-665DEA387195}"/>
              </a:ext>
            </a:extLst>
          </p:cNvPr>
          <p:cNvSpPr/>
          <p:nvPr/>
        </p:nvSpPr>
        <p:spPr>
          <a:xfrm rot="-2100000">
            <a:off x="8339002" y="3162247"/>
            <a:ext cx="711679" cy="215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hart, histogram&#10;&#10;Description automatically generated">
            <a:extLst>
              <a:ext uri="{FF2B5EF4-FFF2-40B4-BE49-F238E27FC236}">
                <a16:creationId xmlns:a16="http://schemas.microsoft.com/office/drawing/2014/main" id="{F37F94D1-0FD3-EF1D-B0D5-9D9480927FEC}"/>
              </a:ext>
            </a:extLst>
          </p:cNvPr>
          <p:cNvPicPr>
            <a:picLocks noChangeAspect="1"/>
          </p:cNvPicPr>
          <p:nvPr/>
        </p:nvPicPr>
        <p:blipFill>
          <a:blip r:embed="rId5"/>
          <a:stretch>
            <a:fillRect/>
          </a:stretch>
        </p:blipFill>
        <p:spPr>
          <a:xfrm>
            <a:off x="626830" y="983708"/>
            <a:ext cx="3082122" cy="1700335"/>
          </a:xfrm>
          <a:prstGeom prst="rect">
            <a:avLst/>
          </a:prstGeom>
        </p:spPr>
      </p:pic>
    </p:spTree>
    <p:extLst>
      <p:ext uri="{BB962C8B-B14F-4D97-AF65-F5344CB8AC3E}">
        <p14:creationId xmlns:p14="http://schemas.microsoft.com/office/powerpoint/2010/main" val="29947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 name="TextBox 1">
            <a:extLst>
              <a:ext uri="{FF2B5EF4-FFF2-40B4-BE49-F238E27FC236}">
                <a16:creationId xmlns:a16="http://schemas.microsoft.com/office/drawing/2014/main" id="{28E3E726-6145-DDD0-E8A7-8A3A4FC9C130}"/>
              </a:ext>
            </a:extLst>
          </p:cNvPr>
          <p:cNvSpPr txBox="1"/>
          <p:nvPr/>
        </p:nvSpPr>
        <p:spPr>
          <a:xfrm>
            <a:off x="2358189" y="718887"/>
            <a:ext cx="30941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Boxplot show the outlier</a:t>
            </a:r>
          </a:p>
        </p:txBody>
      </p:sp>
      <p:pic>
        <p:nvPicPr>
          <p:cNvPr id="5" name="Picture 8" descr="Chart, box and whisker chart&#10;&#10;Description automatically generated">
            <a:extLst>
              <a:ext uri="{FF2B5EF4-FFF2-40B4-BE49-F238E27FC236}">
                <a16:creationId xmlns:a16="http://schemas.microsoft.com/office/drawing/2014/main" id="{D1932169-F0FC-F031-7119-DCEDE122990A}"/>
              </a:ext>
            </a:extLst>
          </p:cNvPr>
          <p:cNvPicPr>
            <a:picLocks noChangeAspect="1"/>
          </p:cNvPicPr>
          <p:nvPr/>
        </p:nvPicPr>
        <p:blipFill>
          <a:blip r:embed="rId3"/>
          <a:stretch>
            <a:fillRect/>
          </a:stretch>
        </p:blipFill>
        <p:spPr>
          <a:xfrm>
            <a:off x="1495926" y="1089570"/>
            <a:ext cx="4688305" cy="2813965"/>
          </a:xfrm>
          <a:prstGeom prst="rect">
            <a:avLst/>
          </a:prstGeom>
        </p:spPr>
      </p:pic>
      <p:sp>
        <p:nvSpPr>
          <p:cNvPr id="11" name="Oval 10">
            <a:extLst>
              <a:ext uri="{FF2B5EF4-FFF2-40B4-BE49-F238E27FC236}">
                <a16:creationId xmlns:a16="http://schemas.microsoft.com/office/drawing/2014/main" id="{E7DF2432-68DC-7DE7-1EDF-1512355F79DF}"/>
              </a:ext>
            </a:extLst>
          </p:cNvPr>
          <p:cNvSpPr/>
          <p:nvPr/>
        </p:nvSpPr>
        <p:spPr>
          <a:xfrm>
            <a:off x="2768768" y="1219702"/>
            <a:ext cx="491289" cy="1062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Calibri"/>
            </a:endParaRPr>
          </a:p>
        </p:txBody>
      </p:sp>
      <p:cxnSp>
        <p:nvCxnSpPr>
          <p:cNvPr id="9" name="Straight Arrow Connector 8">
            <a:extLst>
              <a:ext uri="{FF2B5EF4-FFF2-40B4-BE49-F238E27FC236}">
                <a16:creationId xmlns:a16="http://schemas.microsoft.com/office/drawing/2014/main" id="{32461E76-DEA8-10B7-FA83-7E0DDC50FD0F}"/>
              </a:ext>
            </a:extLst>
          </p:cNvPr>
          <p:cNvCxnSpPr/>
          <p:nvPr/>
        </p:nvCxnSpPr>
        <p:spPr>
          <a:xfrm>
            <a:off x="1941596" y="2277478"/>
            <a:ext cx="4652208" cy="2005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C1713C-C483-32D3-E252-ACB171BB9FCF}"/>
              </a:ext>
            </a:extLst>
          </p:cNvPr>
          <p:cNvSpPr txBox="1"/>
          <p:nvPr/>
        </p:nvSpPr>
        <p:spPr>
          <a:xfrm>
            <a:off x="3433512" y="2014788"/>
            <a:ext cx="1409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bmi</a:t>
            </a:r>
            <a:r>
              <a:rPr lang="en-US" sz="1400"/>
              <a:t> above 60</a:t>
            </a:r>
          </a:p>
        </p:txBody>
      </p:sp>
      <p:sp>
        <p:nvSpPr>
          <p:cNvPr id="15" name="TextBox 14">
            <a:extLst>
              <a:ext uri="{FF2B5EF4-FFF2-40B4-BE49-F238E27FC236}">
                <a16:creationId xmlns:a16="http://schemas.microsoft.com/office/drawing/2014/main" id="{01413702-A155-7746-D462-40DFCEAE400B}"/>
              </a:ext>
            </a:extLst>
          </p:cNvPr>
          <p:cNvSpPr txBox="1"/>
          <p:nvPr/>
        </p:nvSpPr>
        <p:spPr>
          <a:xfrm>
            <a:off x="1495115" y="4117807"/>
            <a:ext cx="6539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 – ​</a:t>
            </a:r>
          </a:p>
          <a:p>
            <a:pPr>
              <a:buChar char="•"/>
            </a:pPr>
            <a:r>
              <a:rPr lang="en-US">
                <a:cs typeface="Arial"/>
              </a:rPr>
              <a:t>BMI above 60 has 13 counts and they belong to the no stroke class</a:t>
            </a:r>
          </a:p>
        </p:txBody>
      </p:sp>
    </p:spTree>
    <p:extLst>
      <p:ext uri="{BB962C8B-B14F-4D97-AF65-F5344CB8AC3E}">
        <p14:creationId xmlns:p14="http://schemas.microsoft.com/office/powerpoint/2010/main" val="59773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579755"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spc="5">
                <a:solidFill>
                  <a:srgbClr val="252525"/>
                </a:solidFill>
                <a:latin typeface="Arial"/>
                <a:cs typeface="Arial"/>
              </a:rPr>
              <a:t>g</a:t>
            </a:r>
            <a:r>
              <a:rPr sz="1200" b="1" spc="-10">
                <a:solidFill>
                  <a:srgbClr val="252525"/>
                </a:solidFill>
                <a:latin typeface="Arial"/>
                <a:cs typeface="Arial"/>
              </a:rPr>
              <a:t>e</a:t>
            </a:r>
            <a:r>
              <a:rPr sz="1200" b="1" spc="5">
                <a:solidFill>
                  <a:srgbClr val="252525"/>
                </a:solidFill>
                <a:latin typeface="Arial"/>
                <a:cs typeface="Arial"/>
              </a:rPr>
              <a:t>nd</a:t>
            </a:r>
            <a:r>
              <a:rPr sz="1200" b="1">
                <a:solidFill>
                  <a:srgbClr val="252525"/>
                </a:solidFill>
                <a:latin typeface="Arial"/>
                <a:cs typeface="Arial"/>
              </a:rPr>
              <a:t>a</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lang="en-US" sz="1400"/>
          </a:p>
        </p:txBody>
      </p:sp>
      <p:sp>
        <p:nvSpPr>
          <p:cNvPr id="4" name="object 4"/>
          <p:cNvSpPr/>
          <p:nvPr/>
        </p:nvSpPr>
        <p:spPr>
          <a:xfrm>
            <a:off x="480059" y="73914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5" name="object 5"/>
          <p:cNvSpPr txBox="1"/>
          <p:nvPr/>
        </p:nvSpPr>
        <p:spPr>
          <a:xfrm>
            <a:off x="513397" y="3508454"/>
            <a:ext cx="577215"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Vincent Chun</a:t>
            </a:r>
          </a:p>
        </p:txBody>
      </p:sp>
      <p:sp>
        <p:nvSpPr>
          <p:cNvPr id="6" name="object 6"/>
          <p:cNvSpPr txBox="1"/>
          <p:nvPr/>
        </p:nvSpPr>
        <p:spPr>
          <a:xfrm>
            <a:off x="1629029" y="817804"/>
            <a:ext cx="122301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Introduction</a:t>
            </a:r>
            <a:endParaRPr lang="en-US" sz="1400">
              <a:latin typeface="Arial"/>
              <a:cs typeface="Arial"/>
            </a:endParaRPr>
          </a:p>
        </p:txBody>
      </p:sp>
      <p:sp>
        <p:nvSpPr>
          <p:cNvPr id="7" name="object 7"/>
          <p:cNvSpPr/>
          <p:nvPr/>
        </p:nvSpPr>
        <p:spPr>
          <a:xfrm>
            <a:off x="1496060" y="117601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8" name="object 8"/>
          <p:cNvSpPr txBox="1"/>
          <p:nvPr/>
        </p:nvSpPr>
        <p:spPr>
          <a:xfrm>
            <a:off x="1629029" y="1255700"/>
            <a:ext cx="18796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Planning</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9" name="object 9"/>
          <p:cNvSpPr/>
          <p:nvPr/>
        </p:nvSpPr>
        <p:spPr>
          <a:xfrm>
            <a:off x="1496060" y="161290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0" name="object 10"/>
          <p:cNvSpPr/>
          <p:nvPr/>
        </p:nvSpPr>
        <p:spPr>
          <a:xfrm>
            <a:off x="480059" y="163576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1" name="object 11"/>
          <p:cNvSpPr txBox="1"/>
          <p:nvPr/>
        </p:nvSpPr>
        <p:spPr>
          <a:xfrm>
            <a:off x="482917" y="2599388"/>
            <a:ext cx="712946"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Raymond Ang</a:t>
            </a:r>
            <a:endParaRPr lang="en-US" sz="1400"/>
          </a:p>
        </p:txBody>
      </p:sp>
      <p:sp>
        <p:nvSpPr>
          <p:cNvPr id="12" name="object 12"/>
          <p:cNvSpPr txBox="1"/>
          <p:nvPr/>
        </p:nvSpPr>
        <p:spPr>
          <a:xfrm>
            <a:off x="1629029" y="1715317"/>
            <a:ext cx="21215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De</a:t>
            </a:r>
            <a:r>
              <a:rPr lang="en-US" sz="1400" spc="5">
                <a:solidFill>
                  <a:srgbClr val="252525"/>
                </a:solidFill>
                <a:latin typeface="Arial"/>
                <a:cs typeface="Arial"/>
              </a:rPr>
              <a:t>s</a:t>
            </a:r>
            <a:r>
              <a:rPr lang="en-US" sz="1400">
                <a:solidFill>
                  <a:srgbClr val="252525"/>
                </a:solidFill>
                <a:latin typeface="Arial"/>
                <a:cs typeface="Arial"/>
              </a:rPr>
              <a:t>crip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3" name="object 13"/>
          <p:cNvSpPr/>
          <p:nvPr/>
        </p:nvSpPr>
        <p:spPr>
          <a:xfrm>
            <a:off x="1496060" y="207263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4" name="object 14"/>
          <p:cNvSpPr txBox="1"/>
          <p:nvPr/>
        </p:nvSpPr>
        <p:spPr>
          <a:xfrm>
            <a:off x="1629029" y="2153086"/>
            <a:ext cx="20574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Diagn</a:t>
            </a:r>
            <a:r>
              <a:rPr lang="en-US" sz="1400" spc="5">
                <a:solidFill>
                  <a:srgbClr val="252525"/>
                </a:solidFill>
                <a:latin typeface="Arial"/>
                <a:cs typeface="Arial"/>
              </a:rPr>
              <a:t>o</a:t>
            </a:r>
            <a:r>
              <a:rPr lang="en-US" sz="1400">
                <a:solidFill>
                  <a:srgbClr val="252525"/>
                </a:solidFill>
                <a:latin typeface="Arial"/>
                <a:cs typeface="Arial"/>
              </a:rPr>
              <a:t>st</a:t>
            </a:r>
            <a:r>
              <a:rPr lang="en-US" sz="1400" spc="5">
                <a:solidFill>
                  <a:srgbClr val="252525"/>
                </a:solidFill>
                <a:latin typeface="Arial"/>
                <a:cs typeface="Arial"/>
              </a:rPr>
              <a:t>i</a:t>
            </a:r>
            <a:r>
              <a:rPr lang="en-US" sz="1400">
                <a:solidFill>
                  <a:srgbClr val="252525"/>
                </a:solidFill>
                <a:latin typeface="Arial"/>
                <a:cs typeface="Arial"/>
              </a:rPr>
              <a:t>c</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5" name="object 15"/>
          <p:cNvSpPr/>
          <p:nvPr/>
        </p:nvSpPr>
        <p:spPr>
          <a:xfrm>
            <a:off x="1496060" y="25095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6" name="object 16"/>
          <p:cNvSpPr/>
          <p:nvPr/>
        </p:nvSpPr>
        <p:spPr>
          <a:xfrm>
            <a:off x="480059" y="2532379"/>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8" name="object 18"/>
          <p:cNvSpPr txBox="1"/>
          <p:nvPr/>
        </p:nvSpPr>
        <p:spPr>
          <a:xfrm>
            <a:off x="1629029" y="2631618"/>
            <a:ext cx="19939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Predictive</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19" name="object 19"/>
          <p:cNvSpPr/>
          <p:nvPr/>
        </p:nvSpPr>
        <p:spPr>
          <a:xfrm>
            <a:off x="1496060" y="33858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0" name="object 20"/>
          <p:cNvSpPr/>
          <p:nvPr/>
        </p:nvSpPr>
        <p:spPr>
          <a:xfrm>
            <a:off x="480059" y="342900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21" name="object 21"/>
          <p:cNvSpPr txBox="1"/>
          <p:nvPr/>
        </p:nvSpPr>
        <p:spPr>
          <a:xfrm>
            <a:off x="513397" y="857583"/>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Diana Koh</a:t>
            </a:r>
            <a:endParaRPr lang="en-US" sz="1400"/>
          </a:p>
        </p:txBody>
      </p:sp>
      <p:sp>
        <p:nvSpPr>
          <p:cNvPr id="22" name="object 22"/>
          <p:cNvSpPr txBox="1"/>
          <p:nvPr/>
        </p:nvSpPr>
        <p:spPr>
          <a:xfrm>
            <a:off x="1629029" y="3509192"/>
            <a:ext cx="21850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a:t>
            </a:r>
            <a:r>
              <a:rPr lang="en-US" sz="1400" spc="5">
                <a:solidFill>
                  <a:srgbClr val="252525"/>
                </a:solidFill>
                <a:latin typeface="Arial"/>
                <a:cs typeface="Arial"/>
              </a:rPr>
              <a:t>e</a:t>
            </a:r>
            <a:r>
              <a:rPr lang="en-US" sz="1400">
                <a:solidFill>
                  <a:srgbClr val="252525"/>
                </a:solidFill>
                <a:latin typeface="Arial"/>
                <a:cs typeface="Arial"/>
              </a:rPr>
              <a:t>sc</a:t>
            </a:r>
            <a:r>
              <a:rPr lang="en-US" sz="1400" spc="5">
                <a:solidFill>
                  <a:srgbClr val="252525"/>
                </a:solidFill>
                <a:latin typeface="Arial"/>
                <a:cs typeface="Arial"/>
              </a:rPr>
              <a:t>r</a:t>
            </a:r>
            <a:r>
              <a:rPr lang="en-US" sz="1400">
                <a:solidFill>
                  <a:srgbClr val="252525"/>
                </a:solidFill>
                <a:latin typeface="Arial"/>
                <a:cs typeface="Arial"/>
              </a:rPr>
              <a:t>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23" name="object 23"/>
          <p:cNvSpPr/>
          <p:nvPr/>
        </p:nvSpPr>
        <p:spPr>
          <a:xfrm>
            <a:off x="1496060" y="386587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4" name="object 24"/>
          <p:cNvSpPr txBox="1"/>
          <p:nvPr/>
        </p:nvSpPr>
        <p:spPr>
          <a:xfrm>
            <a:off x="1629029" y="3947024"/>
            <a:ext cx="253555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Su</a:t>
            </a:r>
            <a:r>
              <a:rPr lang="en-US" sz="1400" spc="25">
                <a:solidFill>
                  <a:srgbClr val="252525"/>
                </a:solidFill>
                <a:latin typeface="Arial"/>
                <a:cs typeface="Arial"/>
              </a:rPr>
              <a:t>m</a:t>
            </a:r>
            <a:r>
              <a:rPr lang="en-US" sz="1400" spc="20">
                <a:solidFill>
                  <a:srgbClr val="252525"/>
                </a:solidFill>
                <a:latin typeface="Arial"/>
                <a:cs typeface="Arial"/>
              </a:rPr>
              <a:t>m</a:t>
            </a:r>
            <a:r>
              <a:rPr lang="en-US" sz="1400">
                <a:solidFill>
                  <a:srgbClr val="252525"/>
                </a:solidFill>
                <a:latin typeface="Arial"/>
                <a:cs typeface="Arial"/>
              </a:rPr>
              <a:t>ary</a:t>
            </a:r>
            <a:r>
              <a:rPr lang="en-US" sz="1400" spc="-35">
                <a:solidFill>
                  <a:srgbClr val="252525"/>
                </a:solidFill>
                <a:latin typeface="Arial"/>
                <a:cs typeface="Arial"/>
              </a:rPr>
              <a:t> </a:t>
            </a:r>
            <a:r>
              <a:rPr lang="en-US" sz="1400">
                <a:solidFill>
                  <a:srgbClr val="252525"/>
                </a:solidFill>
                <a:latin typeface="Arial"/>
                <a:cs typeface="Arial"/>
              </a:rPr>
              <a:t>and </a:t>
            </a:r>
            <a:r>
              <a:rPr lang="en-US" sz="1400" spc="5">
                <a:solidFill>
                  <a:srgbClr val="252525"/>
                </a:solidFill>
                <a:latin typeface="Arial"/>
                <a:cs typeface="Arial"/>
              </a:rPr>
              <a:t>R</a:t>
            </a:r>
            <a:r>
              <a:rPr lang="en-US" sz="1400">
                <a:solidFill>
                  <a:srgbClr val="252525"/>
                </a:solidFill>
                <a:latin typeface="Arial"/>
                <a:cs typeface="Arial"/>
              </a:rPr>
              <a:t>e</a:t>
            </a:r>
            <a:r>
              <a:rPr lang="en-US" sz="1400" spc="20">
                <a:solidFill>
                  <a:srgbClr val="252525"/>
                </a:solidFill>
                <a:latin typeface="Arial"/>
                <a:cs typeface="Arial"/>
              </a:rPr>
              <a:t>f</a:t>
            </a:r>
            <a:r>
              <a:rPr lang="en-US" sz="1400">
                <a:solidFill>
                  <a:srgbClr val="252525"/>
                </a:solidFill>
                <a:latin typeface="Arial"/>
                <a:cs typeface="Arial"/>
              </a:rPr>
              <a:t>le</a:t>
            </a:r>
            <a:r>
              <a:rPr lang="en-US" sz="1400" spc="5">
                <a:solidFill>
                  <a:srgbClr val="252525"/>
                </a:solidFill>
                <a:latin typeface="Arial"/>
                <a:cs typeface="Arial"/>
              </a:rPr>
              <a:t>c</a:t>
            </a:r>
            <a:r>
              <a:rPr lang="en-US" sz="1400">
                <a:solidFill>
                  <a:srgbClr val="252525"/>
                </a:solidFill>
                <a:latin typeface="Arial"/>
                <a:cs typeface="Arial"/>
              </a:rPr>
              <a:t>ti</a:t>
            </a:r>
            <a:r>
              <a:rPr lang="en-US" sz="1400" spc="5">
                <a:solidFill>
                  <a:srgbClr val="252525"/>
                </a:solidFill>
                <a:latin typeface="Arial"/>
                <a:cs typeface="Arial"/>
              </a:rPr>
              <a:t>o</a:t>
            </a:r>
            <a:r>
              <a:rPr lang="en-US" sz="1400">
                <a:solidFill>
                  <a:srgbClr val="252525"/>
                </a:solidFill>
                <a:latin typeface="Arial"/>
                <a:cs typeface="Arial"/>
              </a:rPr>
              <a:t>n</a:t>
            </a:r>
            <a:endParaRPr lang="en-US" sz="1400">
              <a:latin typeface="Arial"/>
              <a:cs typeface="Arial"/>
            </a:endParaRPr>
          </a:p>
        </p:txBody>
      </p:sp>
      <p:sp>
        <p:nvSpPr>
          <p:cNvPr id="25" name="object 25"/>
          <p:cNvSpPr/>
          <p:nvPr/>
        </p:nvSpPr>
        <p:spPr>
          <a:xfrm>
            <a:off x="1496060" y="430275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8" name="object 28"/>
          <p:cNvSpPr txBox="1">
            <a:spLocks noGrp="1"/>
          </p:cNvSpPr>
          <p:nvPr>
            <p:ph type="sldNum" sz="quarter" idx="7"/>
          </p:nvPr>
        </p:nvSpPr>
        <p:spPr>
          <a:xfrm>
            <a:off x="7002144" y="4847590"/>
            <a:ext cx="153034" cy="215444"/>
          </a:xfrm>
          <a:prstGeom prst="rect">
            <a:avLst/>
          </a:prstGeom>
        </p:spPr>
        <p:txBody>
          <a:bodyPr vert="horz" wrap="square" lIns="0" tIns="0" rIns="0" bIns="0" rtlCol="0">
            <a:spAutoFit/>
          </a:bodyPr>
          <a:lstStyle/>
          <a:p>
            <a:pPr marL="25400">
              <a:lnSpc>
                <a:spcPct val="100000"/>
              </a:lnSpc>
            </a:pPr>
            <a:fld id="{81D60167-4931-47E6-BA6A-407CBD079E47}" type="slidenum">
              <a:rPr lang="en-US" sz="1400" spc="-5" dirty="0"/>
              <a:t>3</a:t>
            </a:fld>
            <a:endParaRPr lang="en-US" sz="1400" spc="-5"/>
          </a:p>
        </p:txBody>
      </p:sp>
      <p:sp>
        <p:nvSpPr>
          <p:cNvPr id="29" name="object 21">
            <a:extLst>
              <a:ext uri="{FF2B5EF4-FFF2-40B4-BE49-F238E27FC236}">
                <a16:creationId xmlns:a16="http://schemas.microsoft.com/office/drawing/2014/main" id="{AB015FDE-163C-53C2-F776-E3A1174D3886}"/>
              </a:ext>
            </a:extLst>
          </p:cNvPr>
          <p:cNvSpPr txBox="1"/>
          <p:nvPr/>
        </p:nvSpPr>
        <p:spPr>
          <a:xfrm>
            <a:off x="482916" y="1680542"/>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Leong </a:t>
            </a:r>
            <a:r>
              <a:rPr lang="en-US" sz="1400" spc="-114" err="1">
                <a:solidFill>
                  <a:srgbClr val="252525"/>
                </a:solidFill>
                <a:latin typeface="Arial"/>
                <a:cs typeface="Arial"/>
              </a:rPr>
              <a:t>Sunyoi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1" name="Picture 13" descr="Chart, scatter chart&#10;&#10;Description automatically generated">
            <a:extLst>
              <a:ext uri="{FF2B5EF4-FFF2-40B4-BE49-F238E27FC236}">
                <a16:creationId xmlns:a16="http://schemas.microsoft.com/office/drawing/2014/main" id="{E2975669-0E10-006B-BD85-353F3C047FFD}"/>
              </a:ext>
            </a:extLst>
          </p:cNvPr>
          <p:cNvPicPr>
            <a:picLocks noChangeAspect="1"/>
          </p:cNvPicPr>
          <p:nvPr/>
        </p:nvPicPr>
        <p:blipFill>
          <a:blip r:embed="rId3"/>
          <a:stretch>
            <a:fillRect/>
          </a:stretch>
        </p:blipFill>
        <p:spPr>
          <a:xfrm>
            <a:off x="1244958" y="603965"/>
            <a:ext cx="6709583" cy="2735409"/>
          </a:xfrm>
          <a:prstGeom prst="rect">
            <a:avLst/>
          </a:prstGeom>
        </p:spPr>
      </p:pic>
      <p:sp>
        <p:nvSpPr>
          <p:cNvPr id="14" name="TextBox 13">
            <a:extLst>
              <a:ext uri="{FF2B5EF4-FFF2-40B4-BE49-F238E27FC236}">
                <a16:creationId xmlns:a16="http://schemas.microsoft.com/office/drawing/2014/main" id="{C9B0B6B1-B2C0-B981-B486-1A4C3039CA17}"/>
              </a:ext>
            </a:extLst>
          </p:cNvPr>
          <p:cNvSpPr txBox="1"/>
          <p:nvPr/>
        </p:nvSpPr>
        <p:spPr>
          <a:xfrm>
            <a:off x="355217" y="3337064"/>
            <a:ext cx="76866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endParaRPr lang="en-US">
              <a:cs typeface="Calibri"/>
            </a:endParaRPr>
          </a:p>
          <a:p>
            <a:pPr marL="285750" indent="-285750">
              <a:buFont typeface="Arial"/>
              <a:buChar char="•"/>
            </a:pPr>
            <a:r>
              <a:rPr lang="en-US">
                <a:cs typeface="Calibri"/>
              </a:rPr>
              <a:t>All strokes has </a:t>
            </a:r>
            <a:r>
              <a:rPr lang="en-US" err="1">
                <a:cs typeface="Calibri"/>
              </a:rPr>
              <a:t>bmi</a:t>
            </a:r>
            <a:r>
              <a:rPr lang="en-US">
                <a:cs typeface="Calibri"/>
              </a:rPr>
              <a:t> less than 60</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Replace missing data with median value</a:t>
            </a:r>
            <a:endParaRPr lang="en-US"/>
          </a:p>
          <a:p>
            <a:pPr marL="285750" indent="-285750">
              <a:buFont typeface="Arial,Sans-Serif"/>
              <a:buChar char="•"/>
            </a:pPr>
            <a:r>
              <a:rPr lang="en-US">
                <a:ea typeface="+mn-lt"/>
                <a:cs typeface="Calibri"/>
              </a:rPr>
              <a:t>Remove records with BMI above 60</a:t>
            </a:r>
            <a:endParaRPr lang="en-US">
              <a:ea typeface="+mn-lt"/>
              <a:cs typeface="+mn-lt"/>
            </a:endParaRPr>
          </a:p>
        </p:txBody>
      </p:sp>
    </p:spTree>
    <p:extLst>
      <p:ext uri="{BB962C8B-B14F-4D97-AF65-F5344CB8AC3E}">
        <p14:creationId xmlns:p14="http://schemas.microsoft.com/office/powerpoint/2010/main" val="572847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sz="1800" spc="-5">
                <a:solidFill>
                  <a:srgbClr val="252525"/>
                </a:solidFill>
                <a:latin typeface="Arial"/>
                <a:cs typeface="Arial"/>
              </a:rPr>
              <a:t>Dat</a:t>
            </a:r>
            <a:r>
              <a:rPr sz="1800">
                <a:solidFill>
                  <a:srgbClr val="252525"/>
                </a:solidFill>
                <a:latin typeface="Arial"/>
                <a:cs typeface="Arial"/>
              </a:rPr>
              <a:t>a</a:t>
            </a:r>
            <a:r>
              <a:rPr sz="1800" spc="-5">
                <a:solidFill>
                  <a:srgbClr val="252525"/>
                </a:solidFill>
                <a:latin typeface="Arial"/>
                <a:cs typeface="Arial"/>
              </a:rPr>
              <a:t> understandin</a:t>
            </a:r>
            <a:r>
              <a:rPr sz="1800">
                <a:solidFill>
                  <a:srgbClr val="252525"/>
                </a:solidFill>
                <a:latin typeface="Arial"/>
                <a:cs typeface="Arial"/>
              </a:rPr>
              <a:t>g</a:t>
            </a:r>
            <a:r>
              <a:rPr lang="en-US">
                <a:solidFill>
                  <a:srgbClr val="252525"/>
                </a:solidFill>
                <a:latin typeface="Arial"/>
                <a:cs typeface="Arial"/>
              </a:rPr>
              <a:t> summary</a:t>
            </a: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5" name="TextBox 4">
            <a:extLst>
              <a:ext uri="{FF2B5EF4-FFF2-40B4-BE49-F238E27FC236}">
                <a16:creationId xmlns:a16="http://schemas.microsoft.com/office/drawing/2014/main" id="{F921B56C-503E-37EC-382E-F93735A83018}"/>
              </a:ext>
            </a:extLst>
          </p:cNvPr>
          <p:cNvSpPr txBox="1"/>
          <p:nvPr/>
        </p:nvSpPr>
        <p:spPr>
          <a:xfrm>
            <a:off x="587829" y="1080826"/>
            <a:ext cx="816302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data contains 5110 observations with 12 attributes.</a:t>
            </a:r>
            <a:endParaRPr lang="en-US"/>
          </a:p>
          <a:p>
            <a:pPr marL="285750" indent="-285750">
              <a:buFont typeface="Arial"/>
              <a:buChar char="•"/>
            </a:pPr>
            <a:r>
              <a:rPr lang="en-US">
                <a:cs typeface="Calibri"/>
              </a:rPr>
              <a:t>The feature id served as a unique identifier of a patient. We’ll drop it from the dataset because it is not relevant in predicting the probability of a stroke.</a:t>
            </a:r>
          </a:p>
          <a:p>
            <a:pPr marL="285750" indent="-285750">
              <a:buFont typeface="Arial"/>
              <a:buChar char="•"/>
            </a:pPr>
            <a:r>
              <a:rPr lang="en-US">
                <a:cs typeface="Calibri"/>
              </a:rPr>
              <a:t>Remove the one record with value ‘Other’ in the gender column.</a:t>
            </a:r>
          </a:p>
          <a:p>
            <a:pPr marL="285750" indent="-285750">
              <a:buFont typeface="Arial"/>
              <a:buChar char="•"/>
            </a:pPr>
            <a:r>
              <a:rPr lang="en-US">
                <a:cs typeface="Calibri"/>
              </a:rPr>
              <a:t>There are missing data (201 rows) in BMI column; replace them with median</a:t>
            </a:r>
          </a:p>
          <a:p>
            <a:pPr marL="285750" indent="-285750">
              <a:buFont typeface="Arial"/>
              <a:buChar char="•"/>
            </a:pPr>
            <a:r>
              <a:rPr lang="en-US">
                <a:cs typeface="Calibri"/>
              </a:rPr>
              <a:t>There are three numerical attributes: 'age‘, '</a:t>
            </a:r>
            <a:r>
              <a:rPr lang="en-US" err="1">
                <a:cs typeface="Calibri"/>
              </a:rPr>
              <a:t>avg_glucose_level</a:t>
            </a:r>
            <a:r>
              <a:rPr lang="en-US">
                <a:cs typeface="Calibri"/>
              </a:rPr>
              <a:t>‘, '</a:t>
            </a:r>
            <a:r>
              <a:rPr lang="en-US" err="1">
                <a:cs typeface="Calibri"/>
              </a:rPr>
              <a:t>bmi</a:t>
            </a:r>
            <a:r>
              <a:rPr lang="en-US">
                <a:cs typeface="Calibri"/>
              </a:rPr>
              <a:t>‘. The rest are categorical attributes.</a:t>
            </a:r>
          </a:p>
          <a:p>
            <a:pPr marL="285750" indent="-285750">
              <a:buFont typeface="Arial,Sans-Serif"/>
              <a:buChar char="•"/>
            </a:pPr>
            <a:r>
              <a:rPr lang="en-US">
                <a:cs typeface="Calibri"/>
              </a:rPr>
              <a:t>There are outliers – </a:t>
            </a:r>
            <a:r>
              <a:rPr lang="en-US" err="1">
                <a:cs typeface="Calibri"/>
              </a:rPr>
              <a:t>bmi</a:t>
            </a:r>
            <a:r>
              <a:rPr lang="en-US">
                <a:cs typeface="Calibri"/>
              </a:rPr>
              <a:t> and age.</a:t>
            </a:r>
            <a:endParaRPr lang="en-US">
              <a:ea typeface="+mn-lt"/>
              <a:cs typeface="+mn-lt"/>
            </a:endParaRPr>
          </a:p>
          <a:p>
            <a:pPr marL="285750" indent="-285750">
              <a:buFont typeface="Arial"/>
              <a:buChar char="•"/>
            </a:pPr>
            <a:r>
              <a:rPr lang="en-US">
                <a:cs typeface="Calibri"/>
              </a:rPr>
              <a:t>We have an imbalanced class problem.</a:t>
            </a:r>
          </a:p>
          <a:p>
            <a:r>
              <a:rPr lang="en-US">
                <a:cs typeface="Calibri"/>
              </a:rPr>
              <a:t>                        </a:t>
            </a:r>
          </a:p>
        </p:txBody>
      </p:sp>
    </p:spTree>
    <p:extLst>
      <p:ext uri="{BB962C8B-B14F-4D97-AF65-F5344CB8AC3E}">
        <p14:creationId xmlns:p14="http://schemas.microsoft.com/office/powerpoint/2010/main" val="1591073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sz="1200" b="1" spc="-10">
                <a:solidFill>
                  <a:srgbClr val="252525"/>
                </a:solidFill>
                <a:latin typeface="Arial"/>
                <a:cs typeface="Arial"/>
              </a:rPr>
              <a:t>Re</a:t>
            </a:r>
            <a:r>
              <a:rPr sz="1200" b="1" spc="5">
                <a:solidFill>
                  <a:srgbClr val="252525"/>
                </a:solidFill>
                <a:latin typeface="Arial"/>
                <a:cs typeface="Arial"/>
              </a:rPr>
              <a:t>p</a:t>
            </a:r>
            <a:r>
              <a:rPr sz="1200" b="1" spc="-10">
                <a:solidFill>
                  <a:srgbClr val="252525"/>
                </a:solidFill>
                <a:latin typeface="Arial"/>
                <a:cs typeface="Arial"/>
              </a:rPr>
              <a:t>rese</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r>
              <a:rPr sz="1200" b="1" spc="15">
                <a:solidFill>
                  <a:srgbClr val="252525"/>
                </a:solidFill>
                <a:latin typeface="Arial"/>
                <a:cs typeface="Arial"/>
              </a:rPr>
              <a:t> </a:t>
            </a:r>
            <a:r>
              <a:rPr sz="1200" b="1" spc="-10">
                <a:solidFill>
                  <a:srgbClr val="252525"/>
                </a:solidFill>
                <a:latin typeface="Arial"/>
                <a:cs typeface="Arial"/>
              </a:rPr>
              <a:t>a</a:t>
            </a:r>
            <a:r>
              <a:rPr sz="1200" b="1" spc="5">
                <a:solidFill>
                  <a:srgbClr val="252525"/>
                </a:solidFill>
                <a:latin typeface="Arial"/>
                <a:cs typeface="Arial"/>
              </a:rPr>
              <a:t>n</a:t>
            </a:r>
            <a:r>
              <a:rPr sz="1200" b="1">
                <a:solidFill>
                  <a:srgbClr val="252525"/>
                </a:solidFill>
                <a:latin typeface="Arial"/>
                <a:cs typeface="Arial"/>
              </a:rPr>
              <a:t>d</a:t>
            </a:r>
            <a:r>
              <a:rPr sz="1200" b="1" spc="10">
                <a:solidFill>
                  <a:srgbClr val="252525"/>
                </a:solidFill>
                <a:latin typeface="Arial"/>
                <a:cs typeface="Arial"/>
              </a:rPr>
              <a:t> </a:t>
            </a:r>
            <a:r>
              <a:rPr sz="1200" b="1" spc="-55">
                <a:solidFill>
                  <a:srgbClr val="252525"/>
                </a:solidFill>
                <a:latin typeface="Arial"/>
                <a:cs typeface="Arial"/>
              </a:rPr>
              <a:t>T</a:t>
            </a:r>
            <a:r>
              <a:rPr sz="1200" b="1" spc="-10">
                <a:solidFill>
                  <a:srgbClr val="252525"/>
                </a:solidFill>
                <a:latin typeface="Arial"/>
                <a:cs typeface="Arial"/>
              </a:rPr>
              <a:t>ra</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f</a:t>
            </a:r>
            <a:r>
              <a:rPr sz="1200" b="1" spc="5">
                <a:solidFill>
                  <a:srgbClr val="252525"/>
                </a:solidFill>
                <a:latin typeface="Arial"/>
                <a:cs typeface="Arial"/>
              </a:rPr>
              <a:t>o</a:t>
            </a:r>
            <a:r>
              <a:rPr sz="1200" b="1" spc="-10">
                <a:solidFill>
                  <a:srgbClr val="252525"/>
                </a:solidFill>
                <a:latin typeface="Arial"/>
                <a:cs typeface="Arial"/>
              </a:rPr>
              <a:t>rma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32</a:t>
            </a:fld>
            <a:endParaRPr spc="-5"/>
          </a:p>
        </p:txBody>
      </p:sp>
      <p:sp>
        <p:nvSpPr>
          <p:cNvPr id="5" name="TextBox 4">
            <a:extLst>
              <a:ext uri="{FF2B5EF4-FFF2-40B4-BE49-F238E27FC236}">
                <a16:creationId xmlns:a16="http://schemas.microsoft.com/office/drawing/2014/main" id="{757B63BB-8819-CC34-0DD7-EE2A255EB883}"/>
              </a:ext>
            </a:extLst>
          </p:cNvPr>
          <p:cNvSpPr txBox="1"/>
          <p:nvPr/>
        </p:nvSpPr>
        <p:spPr>
          <a:xfrm>
            <a:off x="706582" y="659823"/>
            <a:ext cx="44144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Data Transformation</a:t>
            </a:r>
          </a:p>
          <a:p>
            <a:pPr marL="285750" indent="-285750">
              <a:buFont typeface="Arial"/>
              <a:buChar char="•"/>
            </a:pPr>
            <a:r>
              <a:rPr lang="en-US">
                <a:cs typeface="Calibri"/>
              </a:rPr>
              <a:t>gender (other) to be removed  (1 count)</a:t>
            </a:r>
          </a:p>
          <a:p>
            <a:pPr marL="285750" indent="-285750">
              <a:buFont typeface="Arial"/>
              <a:buChar char="•"/>
            </a:pPr>
            <a:r>
              <a:rPr lang="en-US">
                <a:cs typeface="Calibri"/>
              </a:rPr>
              <a:t>age below 30 to be removed ( 1570 count)</a:t>
            </a:r>
            <a:endParaRPr lang="en-US"/>
          </a:p>
          <a:p>
            <a:pPr marL="285750" indent="-285750">
              <a:buFont typeface="Arial"/>
              <a:buChar char="•"/>
            </a:pPr>
            <a:r>
              <a:rPr lang="en-US">
                <a:cs typeface="Calibri"/>
              </a:rPr>
              <a:t>BMI N/A is replaced with median (29.7)</a:t>
            </a:r>
          </a:p>
          <a:p>
            <a:pPr marL="285750" indent="-285750">
              <a:buFont typeface="Arial"/>
              <a:buChar char="•"/>
            </a:pPr>
            <a:r>
              <a:rPr lang="en-US">
                <a:cs typeface="Calibri"/>
              </a:rPr>
              <a:t>BMI above 60 to be removed ( 4 count)</a:t>
            </a:r>
          </a:p>
          <a:p>
            <a:pPr marL="285750" indent="-285750">
              <a:buFont typeface="Arial"/>
              <a:buChar char="•"/>
            </a:pPr>
            <a:r>
              <a:rPr lang="en-US">
                <a:cs typeface="Calibri"/>
              </a:rPr>
              <a:t>id feature to be removed </a:t>
            </a:r>
          </a:p>
          <a:p>
            <a:pPr marL="285750" indent="-285750">
              <a:buFont typeface="Arial"/>
              <a:buChar char="•"/>
            </a:pPr>
            <a:r>
              <a:rPr lang="en-US">
                <a:ea typeface="+mn-lt"/>
                <a:cs typeface="+mn-lt"/>
              </a:rPr>
              <a:t>For hypertension, </a:t>
            </a:r>
            <a:r>
              <a:rPr lang="en-US" err="1">
                <a:ea typeface="+mn-lt"/>
                <a:cs typeface="+mn-lt"/>
              </a:rPr>
              <a:t>heart_disease</a:t>
            </a:r>
            <a:r>
              <a:rPr lang="en-US">
                <a:ea typeface="+mn-lt"/>
                <a:cs typeface="+mn-lt"/>
              </a:rPr>
              <a:t> and stroke, we replaced "0" with "No" and "1" with "Yes"</a:t>
            </a:r>
            <a:endParaRPr lang="en-US">
              <a:cs typeface="Calibri"/>
            </a:endParaRPr>
          </a:p>
        </p:txBody>
      </p:sp>
      <p:pic>
        <p:nvPicPr>
          <p:cNvPr id="6" name="Picture 6" descr="Graphical user interface, table&#10;&#10;Description automatically generated">
            <a:extLst>
              <a:ext uri="{FF2B5EF4-FFF2-40B4-BE49-F238E27FC236}">
                <a16:creationId xmlns:a16="http://schemas.microsoft.com/office/drawing/2014/main" id="{18A0BEE2-074D-660F-38AC-2EA1002A44F9}"/>
              </a:ext>
            </a:extLst>
          </p:cNvPr>
          <p:cNvPicPr>
            <a:picLocks noChangeAspect="1"/>
          </p:cNvPicPr>
          <p:nvPr/>
        </p:nvPicPr>
        <p:blipFill>
          <a:blip r:embed="rId3"/>
          <a:stretch>
            <a:fillRect/>
          </a:stretch>
        </p:blipFill>
        <p:spPr>
          <a:xfrm>
            <a:off x="5278582" y="726371"/>
            <a:ext cx="3751118" cy="1945084"/>
          </a:xfrm>
          <a:prstGeom prst="rect">
            <a:avLst/>
          </a:prstGeom>
        </p:spPr>
      </p:pic>
      <p:graphicFrame>
        <p:nvGraphicFramePr>
          <p:cNvPr id="7" name="Table 7">
            <a:extLst>
              <a:ext uri="{FF2B5EF4-FFF2-40B4-BE49-F238E27FC236}">
                <a16:creationId xmlns:a16="http://schemas.microsoft.com/office/drawing/2014/main" id="{CBC7BCE1-7348-A566-A10E-1D0D6FBD155C}"/>
              </a:ext>
            </a:extLst>
          </p:cNvPr>
          <p:cNvGraphicFramePr>
            <a:graphicFrameLocks noGrp="1"/>
          </p:cNvGraphicFramePr>
          <p:nvPr>
            <p:extLst>
              <p:ext uri="{D42A27DB-BD31-4B8C-83A1-F6EECF244321}">
                <p14:modId xmlns:p14="http://schemas.microsoft.com/office/powerpoint/2010/main" val="2013053166"/>
              </p:ext>
            </p:extLst>
          </p:nvPr>
        </p:nvGraphicFramePr>
        <p:xfrm>
          <a:off x="290762" y="3328736"/>
          <a:ext cx="3830014" cy="1320599"/>
        </p:xfrm>
        <a:graphic>
          <a:graphicData uri="http://schemas.openxmlformats.org/drawingml/2006/table">
            <a:tbl>
              <a:tblPr firstRow="1" bandRow="1">
                <a:tableStyleId>{5C22544A-7EE6-4342-B048-85BDC9FD1C3A}</a:tableStyleId>
              </a:tblPr>
              <a:tblGrid>
                <a:gridCol w="1660726">
                  <a:extLst>
                    <a:ext uri="{9D8B030D-6E8A-4147-A177-3AD203B41FA5}">
                      <a16:colId xmlns:a16="http://schemas.microsoft.com/office/drawing/2014/main" val="3680843849"/>
                    </a:ext>
                  </a:extLst>
                </a:gridCol>
                <a:gridCol w="1094162">
                  <a:extLst>
                    <a:ext uri="{9D8B030D-6E8A-4147-A177-3AD203B41FA5}">
                      <a16:colId xmlns:a16="http://schemas.microsoft.com/office/drawing/2014/main" val="2976915970"/>
                    </a:ext>
                  </a:extLst>
                </a:gridCol>
                <a:gridCol w="1075126">
                  <a:extLst>
                    <a:ext uri="{9D8B030D-6E8A-4147-A177-3AD203B41FA5}">
                      <a16:colId xmlns:a16="http://schemas.microsoft.com/office/drawing/2014/main" val="459149385"/>
                    </a:ext>
                  </a:extLst>
                </a:gridCol>
              </a:tblGrid>
              <a:tr h="319380">
                <a:tc>
                  <a:txBody>
                    <a:bodyPr/>
                    <a:lstStyle/>
                    <a:p>
                      <a:endParaRPr lang="en-US"/>
                    </a:p>
                  </a:txBody>
                  <a:tcPr/>
                </a:tc>
                <a:tc>
                  <a:txBody>
                    <a:bodyPr/>
                    <a:lstStyle/>
                    <a:p>
                      <a:pPr lvl="0">
                        <a:buNone/>
                      </a:pPr>
                      <a:r>
                        <a:rPr lang="en-US" sz="1600"/>
                        <a:t>From</a:t>
                      </a:r>
                    </a:p>
                  </a:txBody>
                  <a:tcPr/>
                </a:tc>
                <a:tc>
                  <a:txBody>
                    <a:bodyPr/>
                    <a:lstStyle/>
                    <a:p>
                      <a:r>
                        <a:rPr lang="en-US" sz="1600"/>
                        <a:t>To</a:t>
                      </a:r>
                    </a:p>
                  </a:txBody>
                  <a:tcPr/>
                </a:tc>
                <a:extLst>
                  <a:ext uri="{0D108BD9-81ED-4DB2-BD59-A6C34878D82A}">
                    <a16:rowId xmlns:a16="http://schemas.microsoft.com/office/drawing/2014/main" val="1120190787"/>
                  </a:ext>
                </a:extLst>
              </a:tr>
              <a:tr h="326478">
                <a:tc>
                  <a:txBody>
                    <a:bodyPr/>
                    <a:lstStyle/>
                    <a:p>
                      <a:r>
                        <a:rPr lang="en-US" sz="1400"/>
                        <a:t>Rows count</a:t>
                      </a:r>
                    </a:p>
                  </a:txBody>
                  <a:tcPr/>
                </a:tc>
                <a:tc>
                  <a:txBody>
                    <a:bodyPr/>
                    <a:lstStyle/>
                    <a:p>
                      <a:r>
                        <a:rPr lang="en-US"/>
                        <a:t>5110</a:t>
                      </a:r>
                    </a:p>
                  </a:txBody>
                  <a:tcPr/>
                </a:tc>
                <a:tc>
                  <a:txBody>
                    <a:bodyPr/>
                    <a:lstStyle/>
                    <a:p>
                      <a:r>
                        <a:rPr lang="en-US"/>
                        <a:t>3291</a:t>
                      </a:r>
                    </a:p>
                  </a:txBody>
                  <a:tcPr/>
                </a:tc>
                <a:extLst>
                  <a:ext uri="{0D108BD9-81ED-4DB2-BD59-A6C34878D82A}">
                    <a16:rowId xmlns:a16="http://schemas.microsoft.com/office/drawing/2014/main" val="155787942"/>
                  </a:ext>
                </a:extLst>
              </a:tr>
              <a:tr h="589079">
                <a:tc>
                  <a:txBody>
                    <a:bodyPr/>
                    <a:lstStyle/>
                    <a:p>
                      <a:r>
                        <a:rPr lang="en-US" sz="1400"/>
                        <a:t>Ratio of no stroke vs stroke</a:t>
                      </a:r>
                    </a:p>
                  </a:txBody>
                  <a:tcPr/>
                </a:tc>
                <a:tc>
                  <a:txBody>
                    <a:bodyPr/>
                    <a:lstStyle/>
                    <a:p>
                      <a:r>
                        <a:rPr lang="en-US"/>
                        <a:t>19.5 : 1</a:t>
                      </a:r>
                    </a:p>
                  </a:txBody>
                  <a:tcPr/>
                </a:tc>
                <a:tc>
                  <a:txBody>
                    <a:bodyPr/>
                    <a:lstStyle/>
                    <a:p>
                      <a:r>
                        <a:rPr lang="en-US"/>
                        <a:t>14 : 1</a:t>
                      </a:r>
                    </a:p>
                  </a:txBody>
                  <a:tcPr/>
                </a:tc>
                <a:extLst>
                  <a:ext uri="{0D108BD9-81ED-4DB2-BD59-A6C34878D82A}">
                    <a16:rowId xmlns:a16="http://schemas.microsoft.com/office/drawing/2014/main" val="4066026540"/>
                  </a:ext>
                </a:extLst>
              </a:tr>
            </a:tbl>
          </a:graphicData>
        </a:graphic>
      </p:graphicFrame>
      <p:pic>
        <p:nvPicPr>
          <p:cNvPr id="8" name="Picture 8" descr="A picture containing graphical user interface&#10;&#10;Description automatically generated">
            <a:extLst>
              <a:ext uri="{FF2B5EF4-FFF2-40B4-BE49-F238E27FC236}">
                <a16:creationId xmlns:a16="http://schemas.microsoft.com/office/drawing/2014/main" id="{C928BD49-BF2B-D62A-5E05-70CB599F262F}"/>
              </a:ext>
            </a:extLst>
          </p:cNvPr>
          <p:cNvPicPr>
            <a:picLocks noChangeAspect="1"/>
          </p:cNvPicPr>
          <p:nvPr/>
        </p:nvPicPr>
        <p:blipFill>
          <a:blip r:embed="rId4"/>
          <a:stretch>
            <a:fillRect/>
          </a:stretch>
        </p:blipFill>
        <p:spPr>
          <a:xfrm>
            <a:off x="4479576" y="3311852"/>
            <a:ext cx="1295400" cy="1533525"/>
          </a:xfrm>
          <a:prstGeom prst="rect">
            <a:avLst/>
          </a:prstGeom>
        </p:spPr>
      </p:pic>
      <p:sp>
        <p:nvSpPr>
          <p:cNvPr id="9" name="TextBox 1">
            <a:extLst>
              <a:ext uri="{FF2B5EF4-FFF2-40B4-BE49-F238E27FC236}">
                <a16:creationId xmlns:a16="http://schemas.microsoft.com/office/drawing/2014/main" id="{F930F1AE-A808-B8EB-596F-D218DE423962}"/>
              </a:ext>
            </a:extLst>
          </p:cNvPr>
          <p:cNvSpPr txBox="1"/>
          <p:nvPr/>
        </p:nvSpPr>
        <p:spPr>
          <a:xfrm>
            <a:off x="4189470" y="3035836"/>
            <a:ext cx="154195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Feature categories</a:t>
            </a:r>
            <a:endParaRPr lang="en-US" sz="1400">
              <a:cs typeface="Calibri"/>
            </a:endParaRPr>
          </a:p>
        </p:txBody>
      </p:sp>
      <p:pic>
        <p:nvPicPr>
          <p:cNvPr id="10" name="Picture 10">
            <a:extLst>
              <a:ext uri="{FF2B5EF4-FFF2-40B4-BE49-F238E27FC236}">
                <a16:creationId xmlns:a16="http://schemas.microsoft.com/office/drawing/2014/main" id="{4FB2443C-8840-D7F7-7DC2-DF3D5A576F2E}"/>
              </a:ext>
            </a:extLst>
          </p:cNvPr>
          <p:cNvPicPr>
            <a:picLocks noChangeAspect="1"/>
          </p:cNvPicPr>
          <p:nvPr/>
        </p:nvPicPr>
        <p:blipFill>
          <a:blip r:embed="rId5"/>
          <a:stretch>
            <a:fillRect/>
          </a:stretch>
        </p:blipFill>
        <p:spPr>
          <a:xfrm>
            <a:off x="6199477" y="2956214"/>
            <a:ext cx="2314575" cy="1828800"/>
          </a:xfrm>
          <a:prstGeom prst="rect">
            <a:avLst/>
          </a:prstGeom>
        </p:spPr>
      </p:pic>
      <p:sp>
        <p:nvSpPr>
          <p:cNvPr id="11" name="TextBox 1">
            <a:extLst>
              <a:ext uri="{FF2B5EF4-FFF2-40B4-BE49-F238E27FC236}">
                <a16:creationId xmlns:a16="http://schemas.microsoft.com/office/drawing/2014/main" id="{0B7E122E-0324-67C7-D4B1-B9B12ED3BE12}"/>
              </a:ext>
            </a:extLst>
          </p:cNvPr>
          <p:cNvSpPr txBox="1"/>
          <p:nvPr/>
        </p:nvSpPr>
        <p:spPr>
          <a:xfrm>
            <a:off x="6079093" y="2722103"/>
            <a:ext cx="185263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Information of Dataset</a:t>
            </a:r>
            <a:endParaRPr lang="en-US"/>
          </a:p>
        </p:txBody>
      </p:sp>
      <p:sp>
        <p:nvSpPr>
          <p:cNvPr id="12" name="TextBox 11">
            <a:extLst>
              <a:ext uri="{FF2B5EF4-FFF2-40B4-BE49-F238E27FC236}">
                <a16:creationId xmlns:a16="http://schemas.microsoft.com/office/drawing/2014/main" id="{563221E8-DD75-6367-457C-7C44268416AB}"/>
              </a:ext>
            </a:extLst>
          </p:cNvPr>
          <p:cNvSpPr txBox="1"/>
          <p:nvPr/>
        </p:nvSpPr>
        <p:spPr>
          <a:xfrm>
            <a:off x="301336" y="4705715"/>
            <a:ext cx="3667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a:t>
            </a:r>
            <a:r>
              <a:rPr lang="en-US" sz="1200">
                <a:cs typeface="Calibri"/>
              </a:rPr>
              <a:t>6.8 % of the dataset (240 rows) is set aside for testing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C52C2-288C-866D-1BF6-C4F41B35338E}"/>
              </a:ext>
            </a:extLst>
          </p:cNvPr>
          <p:cNvSpPr txBox="1"/>
          <p:nvPr/>
        </p:nvSpPr>
        <p:spPr>
          <a:xfrm>
            <a:off x="256784" y="213725"/>
            <a:ext cx="34008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Selecting </a:t>
            </a:r>
            <a:r>
              <a:rPr lang="en-US" sz="1200" b="1" spc="-10">
                <a:solidFill>
                  <a:srgbClr val="252525"/>
                </a:solidFill>
                <a:latin typeface="Arial"/>
                <a:cs typeface="Arial"/>
              </a:rPr>
              <a:t>data</a:t>
            </a:r>
            <a:r>
              <a:rPr lang="en-US" sz="1200" b="1">
                <a:latin typeface="Arial"/>
                <a:cs typeface="Arial"/>
              </a:rPr>
              <a:t> sample for testing</a:t>
            </a:r>
          </a:p>
        </p:txBody>
      </p:sp>
      <p:sp>
        <p:nvSpPr>
          <p:cNvPr id="4" name="TextBox 3">
            <a:extLst>
              <a:ext uri="{FF2B5EF4-FFF2-40B4-BE49-F238E27FC236}">
                <a16:creationId xmlns:a16="http://schemas.microsoft.com/office/drawing/2014/main" id="{B4B8FCB5-8AE3-E2BF-469D-6F27B24C03EC}"/>
              </a:ext>
            </a:extLst>
          </p:cNvPr>
          <p:cNvSpPr txBox="1"/>
          <p:nvPr/>
        </p:nvSpPr>
        <p:spPr>
          <a:xfrm>
            <a:off x="215868" y="634555"/>
            <a:ext cx="890247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endParaRPr lang="en-US">
              <a:cs typeface="Calibri"/>
            </a:endParaRPr>
          </a:p>
          <a:p>
            <a:endParaRPr lang="en-US">
              <a:cs typeface="Calibri"/>
            </a:endParaRPr>
          </a:p>
          <a:p>
            <a:endParaRPr lang="en-US">
              <a:cs typeface="Calibri"/>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sz="900" i="1">
                <a:ea typeface="+mn-lt"/>
                <a:cs typeface="+mn-lt"/>
              </a:rPr>
              <a:t>The following factors are deduced from the heat map that affect stroke predictions – </a:t>
            </a:r>
            <a:endParaRPr lang="en-US" sz="900">
              <a:ea typeface="+mn-lt"/>
              <a:cs typeface="+mn-lt"/>
            </a:endParaRPr>
          </a:p>
          <a:p>
            <a:r>
              <a:rPr lang="en-US" sz="900" i="1">
                <a:ea typeface="+mn-lt"/>
                <a:cs typeface="+mn-lt"/>
              </a:rPr>
              <a:t>1. age, 2. heart disease, 3. </a:t>
            </a:r>
            <a:r>
              <a:rPr lang="en-US" sz="900" i="1" err="1">
                <a:ea typeface="+mn-lt"/>
                <a:cs typeface="+mn-lt"/>
              </a:rPr>
              <a:t>ave_glucose</a:t>
            </a:r>
            <a:r>
              <a:rPr lang="en-US" sz="900" i="1">
                <a:ea typeface="+mn-lt"/>
                <a:cs typeface="+mn-lt"/>
              </a:rPr>
              <a:t> level &amp; 4. hypertension </a:t>
            </a:r>
            <a:endParaRPr lang="en-US" sz="900">
              <a:ea typeface="+mn-lt"/>
              <a:cs typeface="+mn-lt"/>
            </a:endParaRPr>
          </a:p>
          <a:p>
            <a:endParaRPr lang="en-US" sz="900">
              <a:ea typeface="+mn-lt"/>
              <a:cs typeface="+mn-lt"/>
            </a:endParaRPr>
          </a:p>
          <a:p>
            <a:r>
              <a:rPr lang="en-US" sz="900" i="1">
                <a:ea typeface="+mn-lt"/>
                <a:cs typeface="+mn-lt"/>
              </a:rPr>
              <a:t>heart disease and hypertension are categorical data that has higher stroke prediction</a:t>
            </a:r>
            <a:endParaRPr lang="en-US" sz="900">
              <a:ea typeface="+mn-lt"/>
              <a:cs typeface="+mn-lt"/>
            </a:endParaRPr>
          </a:p>
          <a:p>
            <a:endParaRPr lang="en-US">
              <a:ea typeface="+mn-lt"/>
              <a:cs typeface="+mn-lt"/>
            </a:endParaRPr>
          </a:p>
          <a:p>
            <a:r>
              <a:rPr lang="en-US">
                <a:cs typeface="Calibri"/>
              </a:rPr>
              <a:t>We have selected 6.8 % from both Majority (no stroke) and Minority (stroke) data.</a:t>
            </a:r>
          </a:p>
          <a:p>
            <a:r>
              <a:rPr lang="en-US">
                <a:cs typeface="Calibri"/>
              </a:rPr>
              <a:t>Our Training and test dataset is now 3291 rows</a:t>
            </a:r>
          </a:p>
        </p:txBody>
      </p:sp>
      <p:pic>
        <p:nvPicPr>
          <p:cNvPr id="6" name="Picture 5">
            <a:extLst>
              <a:ext uri="{FF2B5EF4-FFF2-40B4-BE49-F238E27FC236}">
                <a16:creationId xmlns:a16="http://schemas.microsoft.com/office/drawing/2014/main" id="{08B4CFC1-C19A-4A1F-BF3A-16EEF1C32441}"/>
              </a:ext>
            </a:extLst>
          </p:cNvPr>
          <p:cNvPicPr>
            <a:picLocks noChangeAspect="1"/>
          </p:cNvPicPr>
          <p:nvPr/>
        </p:nvPicPr>
        <p:blipFill>
          <a:blip r:embed="rId2"/>
          <a:stretch>
            <a:fillRect/>
          </a:stretch>
        </p:blipFill>
        <p:spPr>
          <a:xfrm>
            <a:off x="6980809" y="3524946"/>
            <a:ext cx="2080440" cy="739204"/>
          </a:xfrm>
          <a:prstGeom prst="rect">
            <a:avLst/>
          </a:prstGeom>
        </p:spPr>
      </p:pic>
      <p:pic>
        <p:nvPicPr>
          <p:cNvPr id="7" name="Picture 6">
            <a:extLst>
              <a:ext uri="{FF2B5EF4-FFF2-40B4-BE49-F238E27FC236}">
                <a16:creationId xmlns:a16="http://schemas.microsoft.com/office/drawing/2014/main" id="{95ADBDA7-2AE2-4A70-8844-9E54454889C6}"/>
              </a:ext>
            </a:extLst>
          </p:cNvPr>
          <p:cNvPicPr>
            <a:picLocks noChangeAspect="1"/>
          </p:cNvPicPr>
          <p:nvPr/>
        </p:nvPicPr>
        <p:blipFill>
          <a:blip r:embed="rId3"/>
          <a:stretch>
            <a:fillRect/>
          </a:stretch>
        </p:blipFill>
        <p:spPr>
          <a:xfrm>
            <a:off x="4567275" y="3550390"/>
            <a:ext cx="2034716" cy="701101"/>
          </a:xfrm>
          <a:prstGeom prst="rect">
            <a:avLst/>
          </a:prstGeom>
        </p:spPr>
      </p:pic>
      <p:graphicFrame>
        <p:nvGraphicFramePr>
          <p:cNvPr id="5" name="Table 4">
            <a:extLst>
              <a:ext uri="{FF2B5EF4-FFF2-40B4-BE49-F238E27FC236}">
                <a16:creationId xmlns:a16="http://schemas.microsoft.com/office/drawing/2014/main" id="{530CD547-39EF-2143-4ED0-EE95B046ECF7}"/>
              </a:ext>
            </a:extLst>
          </p:cNvPr>
          <p:cNvGraphicFramePr>
            <a:graphicFrameLocks noGrp="1"/>
          </p:cNvGraphicFramePr>
          <p:nvPr>
            <p:extLst>
              <p:ext uri="{D42A27DB-BD31-4B8C-83A1-F6EECF244321}">
                <p14:modId xmlns:p14="http://schemas.microsoft.com/office/powerpoint/2010/main" val="3326981680"/>
              </p:ext>
            </p:extLst>
          </p:nvPr>
        </p:nvGraphicFramePr>
        <p:xfrm>
          <a:off x="293914" y="991459"/>
          <a:ext cx="8748524" cy="2468880"/>
        </p:xfrm>
        <a:graphic>
          <a:graphicData uri="http://schemas.openxmlformats.org/drawingml/2006/table">
            <a:tbl>
              <a:tblPr firstRow="1" bandRow="1">
                <a:tableStyleId>{5C22544A-7EE6-4342-B048-85BDC9FD1C3A}</a:tableStyleId>
              </a:tblPr>
              <a:tblGrid>
                <a:gridCol w="1318271">
                  <a:extLst>
                    <a:ext uri="{9D8B030D-6E8A-4147-A177-3AD203B41FA5}">
                      <a16:colId xmlns:a16="http://schemas.microsoft.com/office/drawing/2014/main" val="2069223865"/>
                    </a:ext>
                  </a:extLst>
                </a:gridCol>
                <a:gridCol w="1150490">
                  <a:extLst>
                    <a:ext uri="{9D8B030D-6E8A-4147-A177-3AD203B41FA5}">
                      <a16:colId xmlns:a16="http://schemas.microsoft.com/office/drawing/2014/main" val="1491780691"/>
                    </a:ext>
                  </a:extLst>
                </a:gridCol>
                <a:gridCol w="1294302">
                  <a:extLst>
                    <a:ext uri="{9D8B030D-6E8A-4147-A177-3AD203B41FA5}">
                      <a16:colId xmlns:a16="http://schemas.microsoft.com/office/drawing/2014/main" val="469216208"/>
                    </a:ext>
                  </a:extLst>
                </a:gridCol>
                <a:gridCol w="1150490">
                  <a:extLst>
                    <a:ext uri="{9D8B030D-6E8A-4147-A177-3AD203B41FA5}">
                      <a16:colId xmlns:a16="http://schemas.microsoft.com/office/drawing/2014/main" val="2383921780"/>
                    </a:ext>
                  </a:extLst>
                </a:gridCol>
                <a:gridCol w="2205108">
                  <a:extLst>
                    <a:ext uri="{9D8B030D-6E8A-4147-A177-3AD203B41FA5}">
                      <a16:colId xmlns:a16="http://schemas.microsoft.com/office/drawing/2014/main" val="3284663476"/>
                    </a:ext>
                  </a:extLst>
                </a:gridCol>
                <a:gridCol w="1629863">
                  <a:extLst>
                    <a:ext uri="{9D8B030D-6E8A-4147-A177-3AD203B41FA5}">
                      <a16:colId xmlns:a16="http://schemas.microsoft.com/office/drawing/2014/main" val="3783013122"/>
                    </a:ext>
                  </a:extLst>
                </a:gridCol>
              </a:tblGrid>
              <a:tr h="145142">
                <a:tc>
                  <a:txBody>
                    <a:bodyPr/>
                    <a:lstStyle/>
                    <a:p>
                      <a:r>
                        <a:rPr lang="en-US">
                          <a:effectLst/>
                        </a:rPr>
                        <a:t>Total Count</a:t>
                      </a:r>
                    </a:p>
                  </a:txBody>
                  <a:tcPr marL="0" marR="0" marT="0" marB="0" anchor="ctr"/>
                </a:tc>
                <a:tc>
                  <a:txBody>
                    <a:bodyPr/>
                    <a:lstStyle/>
                    <a:p>
                      <a:pPr algn="r"/>
                      <a:r>
                        <a:rPr lang="en-US">
                          <a:effectLst/>
                        </a:rPr>
                        <a:t>3531</a:t>
                      </a:r>
                    </a:p>
                  </a:txBody>
                  <a:tcPr marL="0" marR="0" marT="0" marB="0" anchor="ctr"/>
                </a:tc>
                <a:tc>
                  <a:txBody>
                    <a:bodyPr/>
                    <a:lstStyle/>
                    <a:p>
                      <a:endParaRPr lang="en-US">
                        <a:effectLst/>
                      </a:endParaRPr>
                    </a:p>
                  </a:txBody>
                  <a:tcPr marL="0" marR="0" marT="0" marB="0" anchor="ctr"/>
                </a:tc>
                <a:tc>
                  <a:txBody>
                    <a:bodyPr/>
                    <a:lstStyle/>
                    <a:p>
                      <a:r>
                        <a:rPr lang="en-US">
                          <a:effectLst/>
                        </a:rPr>
                        <a:t>Male</a:t>
                      </a:r>
                    </a:p>
                  </a:txBody>
                  <a:tcPr marL="0" marR="0" marT="0" marB="0" anchor="ctr"/>
                </a:tc>
                <a:tc>
                  <a:txBody>
                    <a:bodyPr/>
                    <a:lstStyle/>
                    <a:p>
                      <a:pPr algn="r"/>
                      <a:r>
                        <a:rPr lang="en-US">
                          <a:effectLst/>
                        </a:rPr>
                        <a:t>1432</a:t>
                      </a:r>
                    </a:p>
                  </a:txBody>
                  <a:tcPr marL="0" marR="0" marT="0" marB="0" anchor="ctr"/>
                </a:tc>
                <a:tc>
                  <a:txBody>
                    <a:bodyPr/>
                    <a:lstStyle/>
                    <a:p>
                      <a:pPr algn="r"/>
                      <a:endParaRPr lang="en-US">
                        <a:effectLst/>
                      </a:endParaRPr>
                    </a:p>
                  </a:txBody>
                  <a:tcPr marL="0" marR="0" marT="0" marB="0" anchor="ctr"/>
                </a:tc>
                <a:extLst>
                  <a:ext uri="{0D108BD9-81ED-4DB2-BD59-A6C34878D82A}">
                    <a16:rowId xmlns:a16="http://schemas.microsoft.com/office/drawing/2014/main" val="3721389209"/>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Female</a:t>
                      </a:r>
                    </a:p>
                  </a:txBody>
                  <a:tcPr marL="0" marR="0" marT="0" marB="0" anchor="ctr"/>
                </a:tc>
                <a:tc>
                  <a:txBody>
                    <a:bodyPr/>
                    <a:lstStyle/>
                    <a:p>
                      <a:pPr algn="r"/>
                      <a:r>
                        <a:rPr lang="en-US">
                          <a:effectLst/>
                        </a:rPr>
                        <a:t> </a:t>
                      </a:r>
                      <a:r>
                        <a:rPr lang="en-US">
                          <a:solidFill>
                            <a:schemeClr val="bg1"/>
                          </a:solidFill>
                          <a:effectLst/>
                        </a:rPr>
                        <a:t>2099</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2265585315"/>
                  </a:ext>
                </a:extLst>
              </a:tr>
              <a:tr h="435428">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5% of total sampling population</a:t>
                      </a:r>
                    </a:p>
                  </a:txBody>
                  <a:tcPr marL="0" marR="0" marT="0" marB="0" anchor="ctr"/>
                </a:tc>
                <a:tc>
                  <a:txBody>
                    <a:bodyPr/>
                    <a:lstStyle/>
                    <a:p>
                      <a:pPr algn="r"/>
                      <a:endParaRPr lang="en-US">
                        <a:effectLst/>
                      </a:endParaRPr>
                    </a:p>
                  </a:txBody>
                  <a:tcPr marL="0" marR="0" marT="0" marB="0" anchor="ctr"/>
                </a:tc>
                <a:tc>
                  <a:txBody>
                    <a:bodyPr/>
                    <a:lstStyle/>
                    <a:p>
                      <a:r>
                        <a:rPr lang="en-US">
                          <a:effectLst/>
                        </a:rPr>
                        <a:t>Fix 2- heart dis &amp; hypertension- Yes</a:t>
                      </a:r>
                    </a:p>
                  </a:txBody>
                  <a:tcPr marL="0" marR="0" marT="0" marB="0" anchor="ctr"/>
                </a:tc>
                <a:tc>
                  <a:txBody>
                    <a:bodyPr/>
                    <a:lstStyle/>
                    <a:p>
                      <a:r>
                        <a:rPr lang="en-US">
                          <a:effectLst/>
                        </a:rPr>
                        <a:t>Fix 1- heart dis - Yes</a:t>
                      </a:r>
                    </a:p>
                  </a:txBody>
                  <a:tcPr marL="0" marR="0" marT="0" marB="0" anchor="ctr"/>
                </a:tc>
                <a:extLst>
                  <a:ext uri="{0D108BD9-81ED-4DB2-BD59-A6C34878D82A}">
                    <a16:rowId xmlns:a16="http://schemas.microsoft.com/office/drawing/2014/main" val="3881108803"/>
                  </a:ext>
                </a:extLst>
              </a:tr>
              <a:tr h="145142">
                <a:tc>
                  <a:txBody>
                    <a:bodyPr/>
                    <a:lstStyle/>
                    <a:p>
                      <a:r>
                        <a:rPr lang="en-US">
                          <a:effectLst/>
                        </a:rPr>
                        <a:t>Stroke </a:t>
                      </a:r>
                    </a:p>
                  </a:txBody>
                  <a:tcPr marL="0" marR="0" marT="0" marB="0" anchor="ctr"/>
                </a:tc>
                <a:tc>
                  <a:txBody>
                    <a:bodyPr/>
                    <a:lstStyle/>
                    <a:p>
                      <a:r>
                        <a:rPr lang="en-US">
                          <a:effectLst/>
                        </a:rPr>
                        <a:t>No</a:t>
                      </a:r>
                    </a:p>
                  </a:txBody>
                  <a:tcPr marL="0" marR="0" marT="0" marB="0" anchor="ctr"/>
                </a:tc>
                <a:tc>
                  <a:txBody>
                    <a:bodyPr/>
                    <a:lstStyle/>
                    <a:p>
                      <a:pPr algn="r"/>
                      <a:r>
                        <a:rPr lang="en-US">
                          <a:effectLst/>
                        </a:rPr>
                        <a:t>164</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51</a:t>
                      </a:r>
                    </a:p>
                  </a:txBody>
                  <a:tcPr marL="0" marR="0" marT="0" marB="0" anchor="ctr"/>
                </a:tc>
                <a:tc>
                  <a:txBody>
                    <a:bodyPr/>
                    <a:lstStyle/>
                    <a:p>
                      <a:pPr algn="r"/>
                      <a:r>
                        <a:rPr lang="en-US">
                          <a:effectLst/>
                        </a:rPr>
                        <a:t>227</a:t>
                      </a:r>
                    </a:p>
                  </a:txBody>
                  <a:tcPr marL="0" marR="0" marT="0" marB="0" anchor="ctr"/>
                </a:tc>
                <a:extLst>
                  <a:ext uri="{0D108BD9-81ED-4DB2-BD59-A6C34878D82A}">
                    <a16:rowId xmlns:a16="http://schemas.microsoft.com/office/drawing/2014/main" val="549338278"/>
                  </a:ext>
                </a:extLst>
              </a:tr>
              <a:tr h="139767">
                <a:tc>
                  <a:txBody>
                    <a:bodyPr/>
                    <a:lstStyle/>
                    <a:p>
                      <a:r>
                        <a:rPr lang="en-US">
                          <a:effectLst/>
                        </a:rPr>
                        <a:t>Stroke </a:t>
                      </a:r>
                    </a:p>
                  </a:txBody>
                  <a:tcPr marL="0" marR="0" marT="0" marB="0" anchor="ctr"/>
                </a:tc>
                <a:tc>
                  <a:txBody>
                    <a:bodyPr/>
                    <a:lstStyle/>
                    <a:p>
                      <a:r>
                        <a:rPr lang="en-US">
                          <a:effectLst/>
                        </a:rPr>
                        <a:t>Yes</a:t>
                      </a:r>
                    </a:p>
                  </a:txBody>
                  <a:tcPr marL="0" marR="0" marT="0" marB="0" anchor="ctr"/>
                </a:tc>
                <a:tc>
                  <a:txBody>
                    <a:bodyPr/>
                    <a:lstStyle/>
                    <a:p>
                      <a:pPr algn="r"/>
                      <a:r>
                        <a:rPr lang="en-US">
                          <a:effectLst/>
                        </a:rPr>
                        <a:t>12</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13</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894595522"/>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177</a:t>
                      </a:r>
                    </a:p>
                  </a:txBody>
                  <a:tcPr marL="0" marR="0" marT="0" marB="0" anchor="ctr"/>
                </a:tc>
                <a:tc>
                  <a:txBody>
                    <a:bodyPr/>
                    <a:lstStyle/>
                    <a:p>
                      <a:pPr algn="r"/>
                      <a:endParaRPr lang="en-US">
                        <a:effectLst/>
                      </a:endParaRPr>
                    </a:p>
                  </a:txBody>
                  <a:tcPr marL="0" marR="0" marT="0" marB="0" anchor="ctr"/>
                </a:tc>
                <a:tc>
                  <a:txBody>
                    <a:bodyPr/>
                    <a:lstStyle/>
                    <a:p>
                      <a:pPr lvl="0" algn="r">
                        <a:buNone/>
                      </a:pPr>
                      <a:r>
                        <a:rPr lang="en-US">
                          <a:effectLst/>
                        </a:rPr>
                        <a:t>64</a:t>
                      </a:r>
                    </a:p>
                  </a:txBody>
                  <a:tcPr marL="0" marR="0" marT="0" marB="0" anchor="ctr"/>
                </a:tc>
                <a:tc>
                  <a:txBody>
                    <a:bodyPr/>
                    <a:lstStyle/>
                    <a:p>
                      <a:pPr algn="r"/>
                      <a:r>
                        <a:rPr lang="en-US">
                          <a:effectLst/>
                        </a:rPr>
                        <a:t>240</a:t>
                      </a:r>
                    </a:p>
                  </a:txBody>
                  <a:tcPr marL="0" marR="0" marT="0" marB="0" anchor="ctr"/>
                </a:tc>
                <a:extLst>
                  <a:ext uri="{0D108BD9-81ED-4DB2-BD59-A6C34878D82A}">
                    <a16:rowId xmlns:a16="http://schemas.microsoft.com/office/drawing/2014/main" val="793167117"/>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1.8%</a:t>
                      </a:r>
                    </a:p>
                  </a:txBody>
                  <a:tcPr marL="0" marR="0" marT="0" marB="0" anchor="ctr"/>
                </a:tc>
                <a:tc>
                  <a:txBody>
                    <a:bodyPr/>
                    <a:lstStyle/>
                    <a:p>
                      <a:pPr algn="r"/>
                      <a:r>
                        <a:rPr lang="en-US">
                          <a:effectLst/>
                        </a:rPr>
                        <a:t>6.8%</a:t>
                      </a:r>
                    </a:p>
                  </a:txBody>
                  <a:tcPr marL="0" marR="0" marT="0" marB="0" anchor="ctr"/>
                </a:tc>
                <a:extLst>
                  <a:ext uri="{0D108BD9-81ED-4DB2-BD59-A6C34878D82A}">
                    <a16:rowId xmlns:a16="http://schemas.microsoft.com/office/drawing/2014/main" val="1329120538"/>
                  </a:ext>
                </a:extLst>
              </a:tr>
            </a:tbl>
          </a:graphicData>
        </a:graphic>
      </p:graphicFrame>
      <p:pic>
        <p:nvPicPr>
          <p:cNvPr id="9" name="Picture 8">
            <a:extLst>
              <a:ext uri="{FF2B5EF4-FFF2-40B4-BE49-F238E27FC236}">
                <a16:creationId xmlns:a16="http://schemas.microsoft.com/office/drawing/2014/main" id="{AC7C9DA2-A660-0BF9-DF8C-A62E4E1AC36C}"/>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833042" y="2570865"/>
            <a:ext cx="301338" cy="350323"/>
          </a:xfrm>
          <a:prstGeom prst="rect">
            <a:avLst/>
          </a:prstGeom>
        </p:spPr>
      </p:pic>
      <p:pic>
        <p:nvPicPr>
          <p:cNvPr id="10" name="Picture 9">
            <a:extLst>
              <a:ext uri="{FF2B5EF4-FFF2-40B4-BE49-F238E27FC236}">
                <a16:creationId xmlns:a16="http://schemas.microsoft.com/office/drawing/2014/main" id="{9F62D515-6350-CEE1-C60A-4C182EDCA2FD}"/>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8437253" y="2219944"/>
            <a:ext cx="301338" cy="350323"/>
          </a:xfrm>
          <a:prstGeom prst="rect">
            <a:avLst/>
          </a:prstGeom>
        </p:spPr>
      </p:pic>
      <p:sp>
        <p:nvSpPr>
          <p:cNvPr id="3" name="object 3">
            <a:extLst>
              <a:ext uri="{FF2B5EF4-FFF2-40B4-BE49-F238E27FC236}">
                <a16:creationId xmlns:a16="http://schemas.microsoft.com/office/drawing/2014/main" id="{817F87CF-2045-6D4B-049B-CCC3AC027686}"/>
              </a:ext>
            </a:extLst>
          </p:cNvPr>
          <p:cNvSpPr/>
          <p:nvPr/>
        </p:nvSpPr>
        <p:spPr>
          <a:xfrm>
            <a:off x="274721" y="581792"/>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487BDD2-E870-0D8D-5342-7CBCC03EB6D4}"/>
                  </a:ext>
                </a:extLst>
              </p14:cNvPr>
              <p14:cNvContentPartPr/>
              <p14:nvPr/>
            </p14:nvContentPartPr>
            <p14:xfrm>
              <a:off x="2362450" y="3784307"/>
              <a:ext cx="9525" cy="9525"/>
            </p14:xfrm>
          </p:contentPart>
        </mc:Choice>
        <mc:Fallback xmlns="">
          <p:pic>
            <p:nvPicPr>
              <p:cNvPr id="8" name="Ink 7">
                <a:extLst>
                  <a:ext uri="{FF2B5EF4-FFF2-40B4-BE49-F238E27FC236}">
                    <a16:creationId xmlns:a16="http://schemas.microsoft.com/office/drawing/2014/main" id="{4487BDD2-E870-0D8D-5342-7CBCC03EB6D4}"/>
                  </a:ext>
                </a:extLst>
              </p:cNvPr>
              <p:cNvPicPr/>
              <p:nvPr/>
            </p:nvPicPr>
            <p:blipFill>
              <a:blip r:embed="rId7"/>
              <a:stretch>
                <a:fillRect/>
              </a:stretch>
            </p:blipFill>
            <p:spPr>
              <a:xfrm>
                <a:off x="933700" y="926807"/>
                <a:ext cx="285750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0E6B1D7-C1F7-FC19-6CFA-E5C0EB6205D6}"/>
                  </a:ext>
                </a:extLst>
              </p14:cNvPr>
              <p14:cNvContentPartPr/>
              <p14:nvPr/>
            </p14:nvContentPartPr>
            <p14:xfrm>
              <a:off x="2372477" y="3743764"/>
              <a:ext cx="400050" cy="9525"/>
            </p14:xfrm>
          </p:contentPart>
        </mc:Choice>
        <mc:Fallback xmlns="">
          <p:pic>
            <p:nvPicPr>
              <p:cNvPr id="11" name="Ink 10">
                <a:extLst>
                  <a:ext uri="{FF2B5EF4-FFF2-40B4-BE49-F238E27FC236}">
                    <a16:creationId xmlns:a16="http://schemas.microsoft.com/office/drawing/2014/main" id="{C0E6B1D7-C1F7-FC19-6CFA-E5C0EB6205D6}"/>
                  </a:ext>
                </a:extLst>
              </p:cNvPr>
              <p:cNvPicPr/>
              <p:nvPr/>
            </p:nvPicPr>
            <p:blipFill>
              <a:blip r:embed="rId9"/>
              <a:stretch>
                <a:fillRect/>
              </a:stretch>
            </p:blipFill>
            <p:spPr>
              <a:xfrm>
                <a:off x="2318465" y="3651587"/>
                <a:ext cx="507714" cy="193573"/>
              </a:xfrm>
              <a:prstGeom prst="rect">
                <a:avLst/>
              </a:prstGeom>
            </p:spPr>
          </p:pic>
        </mc:Fallback>
      </mc:AlternateContent>
    </p:spTree>
    <p:extLst>
      <p:ext uri="{BB962C8B-B14F-4D97-AF65-F5344CB8AC3E}">
        <p14:creationId xmlns:p14="http://schemas.microsoft.com/office/powerpoint/2010/main" val="8662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34</a:t>
            </a:fld>
            <a:endParaRPr spc="-5"/>
          </a:p>
        </p:txBody>
      </p:sp>
      <p:sp>
        <p:nvSpPr>
          <p:cNvPr id="5" name="object 4">
            <a:extLst>
              <a:ext uri="{FF2B5EF4-FFF2-40B4-BE49-F238E27FC236}">
                <a16:creationId xmlns:a16="http://schemas.microsoft.com/office/drawing/2014/main" id="{51F63486-5F4D-A55C-7C60-D9CFB8DBFCC2}"/>
              </a:ext>
            </a:extLst>
          </p:cNvPr>
          <p:cNvSpPr txBox="1"/>
          <p:nvPr/>
        </p:nvSpPr>
        <p:spPr>
          <a:xfrm>
            <a:off x="588644" y="716998"/>
            <a:ext cx="8026241" cy="215444"/>
          </a:xfrm>
          <a:prstGeom prst="rect">
            <a:avLst/>
          </a:prstGeom>
        </p:spPr>
        <p:txBody>
          <a:bodyPr vert="horz" wrap="square" lIns="0" tIns="0" rIns="0" bIns="0" rtlCol="0" anchor="t">
            <a:spAutoFit/>
          </a:bodyPr>
          <a:lstStyle/>
          <a:p>
            <a:pPr marL="12700"/>
            <a:r>
              <a:rPr lang="en-US" sz="1400" i="1" spc="-5">
                <a:solidFill>
                  <a:srgbClr val="252525"/>
                </a:solidFill>
                <a:latin typeface="Arial"/>
                <a:cs typeface="Arial"/>
              </a:rPr>
              <a:t>gender</a:t>
            </a:r>
            <a:endParaRPr lang="en-US" sz="1400" i="1">
              <a:cs typeface="Calibri"/>
            </a:endParaRPr>
          </a:p>
        </p:txBody>
      </p:sp>
      <p:pic>
        <p:nvPicPr>
          <p:cNvPr id="14" name="Picture 14" descr="Chart, pie chart&#10;&#10;Description automatically generated">
            <a:extLst>
              <a:ext uri="{FF2B5EF4-FFF2-40B4-BE49-F238E27FC236}">
                <a16:creationId xmlns:a16="http://schemas.microsoft.com/office/drawing/2014/main" id="{A211BEA5-14BC-0D2B-2587-55BA4D897C71}"/>
              </a:ext>
            </a:extLst>
          </p:cNvPr>
          <p:cNvPicPr>
            <a:picLocks noChangeAspect="1"/>
          </p:cNvPicPr>
          <p:nvPr/>
        </p:nvPicPr>
        <p:blipFill>
          <a:blip r:embed="rId3"/>
          <a:stretch>
            <a:fillRect/>
          </a:stretch>
        </p:blipFill>
        <p:spPr>
          <a:xfrm>
            <a:off x="1136483" y="1173079"/>
            <a:ext cx="1657350" cy="1714500"/>
          </a:xfrm>
          <a:prstGeom prst="rect">
            <a:avLst/>
          </a:prstGeom>
        </p:spPr>
      </p:pic>
      <p:pic>
        <p:nvPicPr>
          <p:cNvPr id="15" name="Picture 15" descr="Table&#10;&#10;Description automatically generated">
            <a:extLst>
              <a:ext uri="{FF2B5EF4-FFF2-40B4-BE49-F238E27FC236}">
                <a16:creationId xmlns:a16="http://schemas.microsoft.com/office/drawing/2014/main" id="{9EEFDDF2-660E-210E-3917-3C5A2B7E0D6D}"/>
              </a:ext>
            </a:extLst>
          </p:cNvPr>
          <p:cNvPicPr>
            <a:picLocks noChangeAspect="1"/>
          </p:cNvPicPr>
          <p:nvPr/>
        </p:nvPicPr>
        <p:blipFill>
          <a:blip r:embed="rId4"/>
          <a:stretch>
            <a:fillRect/>
          </a:stretch>
        </p:blipFill>
        <p:spPr>
          <a:xfrm>
            <a:off x="3711742" y="986753"/>
            <a:ext cx="2743200" cy="1084521"/>
          </a:xfrm>
          <a:prstGeom prst="rect">
            <a:avLst/>
          </a:prstGeom>
        </p:spPr>
      </p:pic>
      <p:sp>
        <p:nvSpPr>
          <p:cNvPr id="8" name="TextBox 7">
            <a:extLst>
              <a:ext uri="{FF2B5EF4-FFF2-40B4-BE49-F238E27FC236}">
                <a16:creationId xmlns:a16="http://schemas.microsoft.com/office/drawing/2014/main" id="{70F89EB5-F7BA-94C9-E097-56B447C01A5E}"/>
              </a:ext>
            </a:extLst>
          </p:cNvPr>
          <p:cNvSpPr txBox="1"/>
          <p:nvPr/>
        </p:nvSpPr>
        <p:spPr>
          <a:xfrm>
            <a:off x="235117" y="2646446"/>
            <a:ext cx="5674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age</a:t>
            </a:r>
          </a:p>
        </p:txBody>
      </p:sp>
      <p:pic>
        <p:nvPicPr>
          <p:cNvPr id="10" name="Picture 10" descr="Chart, histogram&#10;&#10;Description automatically generated">
            <a:extLst>
              <a:ext uri="{FF2B5EF4-FFF2-40B4-BE49-F238E27FC236}">
                <a16:creationId xmlns:a16="http://schemas.microsoft.com/office/drawing/2014/main" id="{C7B8550C-E93E-9E39-41F5-ACF86961F48D}"/>
              </a:ext>
            </a:extLst>
          </p:cNvPr>
          <p:cNvPicPr>
            <a:picLocks noChangeAspect="1"/>
          </p:cNvPicPr>
          <p:nvPr/>
        </p:nvPicPr>
        <p:blipFill>
          <a:blip r:embed="rId5"/>
          <a:stretch>
            <a:fillRect/>
          </a:stretch>
        </p:blipFill>
        <p:spPr>
          <a:xfrm>
            <a:off x="964532" y="3064152"/>
            <a:ext cx="2743200" cy="1962934"/>
          </a:xfrm>
          <a:prstGeom prst="rect">
            <a:avLst/>
          </a:prstGeom>
        </p:spPr>
      </p:pic>
      <p:pic>
        <p:nvPicPr>
          <p:cNvPr id="11" name="Picture 11">
            <a:extLst>
              <a:ext uri="{FF2B5EF4-FFF2-40B4-BE49-F238E27FC236}">
                <a16:creationId xmlns:a16="http://schemas.microsoft.com/office/drawing/2014/main" id="{C81C5555-32CC-6472-F58F-5D537A1938D3}"/>
              </a:ext>
            </a:extLst>
          </p:cNvPr>
          <p:cNvPicPr>
            <a:picLocks noChangeAspect="1"/>
          </p:cNvPicPr>
          <p:nvPr/>
        </p:nvPicPr>
        <p:blipFill>
          <a:blip r:embed="rId6"/>
          <a:stretch>
            <a:fillRect/>
          </a:stretch>
        </p:blipFill>
        <p:spPr>
          <a:xfrm>
            <a:off x="3791953" y="3088313"/>
            <a:ext cx="2743200" cy="1754191"/>
          </a:xfrm>
          <a:prstGeom prst="rect">
            <a:avLst/>
          </a:prstGeom>
        </p:spPr>
      </p:pic>
      <p:pic>
        <p:nvPicPr>
          <p:cNvPr id="12" name="Picture 15">
            <a:extLst>
              <a:ext uri="{FF2B5EF4-FFF2-40B4-BE49-F238E27FC236}">
                <a16:creationId xmlns:a16="http://schemas.microsoft.com/office/drawing/2014/main" id="{67A46482-B197-2297-5677-FCDE99CD0B41}"/>
              </a:ext>
            </a:extLst>
          </p:cNvPr>
          <p:cNvPicPr>
            <a:picLocks noChangeAspect="1"/>
          </p:cNvPicPr>
          <p:nvPr/>
        </p:nvPicPr>
        <p:blipFill>
          <a:blip r:embed="rId7"/>
          <a:stretch>
            <a:fillRect/>
          </a:stretch>
        </p:blipFill>
        <p:spPr>
          <a:xfrm>
            <a:off x="6659479" y="3243297"/>
            <a:ext cx="2292016" cy="1524432"/>
          </a:xfrm>
          <a:prstGeom prst="rect">
            <a:avLst/>
          </a:prstGeom>
        </p:spPr>
      </p:pic>
      <p:sp>
        <p:nvSpPr>
          <p:cNvPr id="6" name="TextBox 5">
            <a:extLst>
              <a:ext uri="{FF2B5EF4-FFF2-40B4-BE49-F238E27FC236}">
                <a16:creationId xmlns:a16="http://schemas.microsoft.com/office/drawing/2014/main" id="{9F905E3F-D5D0-F600-42D6-EE8DB1BF18A8}"/>
              </a:ext>
            </a:extLst>
          </p:cNvPr>
          <p:cNvSpPr txBox="1"/>
          <p:nvPr/>
        </p:nvSpPr>
        <p:spPr>
          <a:xfrm>
            <a:off x="6579269" y="14708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Ratio of Female vs Male is 3:2</a:t>
            </a:r>
            <a:endParaRPr lang="en-US">
              <a:cs typeface="Calibri"/>
            </a:endParaRPr>
          </a:p>
        </p:txBody>
      </p:sp>
      <p:sp>
        <p:nvSpPr>
          <p:cNvPr id="7" name="TextBox 6">
            <a:extLst>
              <a:ext uri="{FF2B5EF4-FFF2-40B4-BE49-F238E27FC236}">
                <a16:creationId xmlns:a16="http://schemas.microsoft.com/office/drawing/2014/main" id="{7EEFD3B3-A7DD-C53D-A1C6-41467DAA1329}"/>
              </a:ext>
            </a:extLst>
          </p:cNvPr>
          <p:cNvSpPr txBox="1"/>
          <p:nvPr/>
        </p:nvSpPr>
        <p:spPr>
          <a:xfrm>
            <a:off x="4516354" y="3608972"/>
            <a:ext cx="17806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Range from 31 to 82</a:t>
            </a:r>
          </a:p>
          <a:p>
            <a:r>
              <a:rPr lang="en-US" sz="1200">
                <a:cs typeface="Calibri"/>
              </a:rPr>
              <a:t>Mean is 55</a:t>
            </a:r>
          </a:p>
          <a:p>
            <a:r>
              <a:rPr lang="en-US" sz="1200">
                <a:cs typeface="Calibri"/>
              </a:rPr>
              <a:t>High count at age 31</a:t>
            </a:r>
          </a:p>
        </p:txBody>
      </p:sp>
    </p:spTree>
    <p:extLst>
      <p:ext uri="{BB962C8B-B14F-4D97-AF65-F5344CB8AC3E}">
        <p14:creationId xmlns:p14="http://schemas.microsoft.com/office/powerpoint/2010/main" val="381913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35</a:t>
            </a:fld>
            <a:endParaRPr spc="-5"/>
          </a:p>
        </p:txBody>
      </p:sp>
      <p:pic>
        <p:nvPicPr>
          <p:cNvPr id="6" name="Picture 6" descr="Chart, pie chart&#10;&#10;Description automatically generated">
            <a:extLst>
              <a:ext uri="{FF2B5EF4-FFF2-40B4-BE49-F238E27FC236}">
                <a16:creationId xmlns:a16="http://schemas.microsoft.com/office/drawing/2014/main" id="{046DF492-5F98-FA73-D806-84F873278F3F}"/>
              </a:ext>
            </a:extLst>
          </p:cNvPr>
          <p:cNvPicPr>
            <a:picLocks noChangeAspect="1"/>
          </p:cNvPicPr>
          <p:nvPr/>
        </p:nvPicPr>
        <p:blipFill>
          <a:blip r:embed="rId3"/>
          <a:stretch>
            <a:fillRect/>
          </a:stretch>
        </p:blipFill>
        <p:spPr>
          <a:xfrm>
            <a:off x="1064795" y="3092092"/>
            <a:ext cx="1670386" cy="1776713"/>
          </a:xfrm>
          <a:prstGeom prst="rect">
            <a:avLst/>
          </a:prstGeom>
        </p:spPr>
      </p:pic>
      <p:pic>
        <p:nvPicPr>
          <p:cNvPr id="7" name="Picture 8" descr="Graphical user interface, application, table&#10;&#10;Description automatically generated">
            <a:extLst>
              <a:ext uri="{FF2B5EF4-FFF2-40B4-BE49-F238E27FC236}">
                <a16:creationId xmlns:a16="http://schemas.microsoft.com/office/drawing/2014/main" id="{B463FCB2-6FA9-69C6-4372-E8C328FDDAD3}"/>
              </a:ext>
            </a:extLst>
          </p:cNvPr>
          <p:cNvPicPr>
            <a:picLocks noChangeAspect="1"/>
          </p:cNvPicPr>
          <p:nvPr/>
        </p:nvPicPr>
        <p:blipFill>
          <a:blip r:embed="rId4"/>
          <a:stretch>
            <a:fillRect/>
          </a:stretch>
        </p:blipFill>
        <p:spPr>
          <a:xfrm>
            <a:off x="3175585" y="3517483"/>
            <a:ext cx="897857" cy="1066299"/>
          </a:xfrm>
          <a:prstGeom prst="rect">
            <a:avLst/>
          </a:prstGeom>
        </p:spPr>
      </p:pic>
      <p:pic>
        <p:nvPicPr>
          <p:cNvPr id="9" name="Picture 12" descr="Graphical user interface&#10;&#10;Description automatically generated">
            <a:extLst>
              <a:ext uri="{FF2B5EF4-FFF2-40B4-BE49-F238E27FC236}">
                <a16:creationId xmlns:a16="http://schemas.microsoft.com/office/drawing/2014/main" id="{A459509B-F9A7-1CA3-50F2-74B7342FA181}"/>
              </a:ext>
            </a:extLst>
          </p:cNvPr>
          <p:cNvPicPr>
            <a:picLocks noChangeAspect="1"/>
          </p:cNvPicPr>
          <p:nvPr/>
        </p:nvPicPr>
        <p:blipFill>
          <a:blip r:embed="rId5"/>
          <a:stretch>
            <a:fillRect/>
          </a:stretch>
        </p:blipFill>
        <p:spPr>
          <a:xfrm>
            <a:off x="4171199" y="3764882"/>
            <a:ext cx="1343025" cy="892343"/>
          </a:xfrm>
          <a:prstGeom prst="rect">
            <a:avLst/>
          </a:prstGeom>
        </p:spPr>
      </p:pic>
      <p:sp>
        <p:nvSpPr>
          <p:cNvPr id="16" name="TextBox 15">
            <a:extLst>
              <a:ext uri="{FF2B5EF4-FFF2-40B4-BE49-F238E27FC236}">
                <a16:creationId xmlns:a16="http://schemas.microsoft.com/office/drawing/2014/main" id="{728A78DD-2E05-9271-A470-E5C8B66A009F}"/>
              </a:ext>
            </a:extLst>
          </p:cNvPr>
          <p:cNvSpPr txBox="1"/>
          <p:nvPr/>
        </p:nvSpPr>
        <p:spPr>
          <a:xfrm>
            <a:off x="305302" y="2836946"/>
            <a:ext cx="1439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hypertension</a:t>
            </a:r>
          </a:p>
        </p:txBody>
      </p:sp>
      <p:sp>
        <p:nvSpPr>
          <p:cNvPr id="17" name="TextBox 16">
            <a:extLst>
              <a:ext uri="{FF2B5EF4-FFF2-40B4-BE49-F238E27FC236}">
                <a16:creationId xmlns:a16="http://schemas.microsoft.com/office/drawing/2014/main" id="{90E83774-6FBB-0F3E-1071-0E18A2155616}"/>
              </a:ext>
            </a:extLst>
          </p:cNvPr>
          <p:cNvSpPr txBox="1"/>
          <p:nvPr/>
        </p:nvSpPr>
        <p:spPr>
          <a:xfrm>
            <a:off x="217571" y="623637"/>
            <a:ext cx="1570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t>Heart_disease</a:t>
            </a:r>
            <a:endParaRPr lang="en-US" i="1">
              <a:cs typeface="Calibri"/>
            </a:endParaRPr>
          </a:p>
        </p:txBody>
      </p:sp>
      <p:pic>
        <p:nvPicPr>
          <p:cNvPr id="18" name="Picture 18" descr="Chart, pie chart&#10;&#10;Description automatically generated">
            <a:extLst>
              <a:ext uri="{FF2B5EF4-FFF2-40B4-BE49-F238E27FC236}">
                <a16:creationId xmlns:a16="http://schemas.microsoft.com/office/drawing/2014/main" id="{FAD92888-7EE6-C992-DFB8-57FD57BF7ABB}"/>
              </a:ext>
            </a:extLst>
          </p:cNvPr>
          <p:cNvPicPr>
            <a:picLocks noChangeAspect="1"/>
          </p:cNvPicPr>
          <p:nvPr/>
        </p:nvPicPr>
        <p:blipFill>
          <a:blip r:embed="rId6"/>
          <a:stretch>
            <a:fillRect/>
          </a:stretch>
        </p:blipFill>
        <p:spPr>
          <a:xfrm>
            <a:off x="1114926" y="997101"/>
            <a:ext cx="1750595" cy="1825825"/>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EB7DFEC4-54F5-BC9A-3AB0-341A55C40CEE}"/>
              </a:ext>
            </a:extLst>
          </p:cNvPr>
          <p:cNvPicPr>
            <a:picLocks noChangeAspect="1"/>
          </p:cNvPicPr>
          <p:nvPr/>
        </p:nvPicPr>
        <p:blipFill>
          <a:blip r:embed="rId7"/>
          <a:stretch>
            <a:fillRect/>
          </a:stretch>
        </p:blipFill>
        <p:spPr>
          <a:xfrm>
            <a:off x="3305426" y="1141748"/>
            <a:ext cx="838703" cy="1025192"/>
          </a:xfrm>
          <a:prstGeom prst="rect">
            <a:avLst/>
          </a:prstGeom>
        </p:spPr>
      </p:pic>
      <p:pic>
        <p:nvPicPr>
          <p:cNvPr id="20" name="Picture 20" descr="Graphical user interface, text, application&#10;&#10;Description automatically generated">
            <a:extLst>
              <a:ext uri="{FF2B5EF4-FFF2-40B4-BE49-F238E27FC236}">
                <a16:creationId xmlns:a16="http://schemas.microsoft.com/office/drawing/2014/main" id="{91D27612-63C8-F7B3-8269-CBE7A16D7C59}"/>
              </a:ext>
            </a:extLst>
          </p:cNvPr>
          <p:cNvPicPr>
            <a:picLocks noChangeAspect="1"/>
          </p:cNvPicPr>
          <p:nvPr/>
        </p:nvPicPr>
        <p:blipFill>
          <a:blip r:embed="rId8"/>
          <a:stretch>
            <a:fillRect/>
          </a:stretch>
        </p:blipFill>
        <p:spPr>
          <a:xfrm>
            <a:off x="4300538" y="1371350"/>
            <a:ext cx="1345031" cy="826670"/>
          </a:xfrm>
          <a:prstGeom prst="rect">
            <a:avLst/>
          </a:prstGeom>
        </p:spPr>
      </p:pic>
    </p:spTree>
    <p:extLst>
      <p:ext uri="{BB962C8B-B14F-4D97-AF65-F5344CB8AC3E}">
        <p14:creationId xmlns:p14="http://schemas.microsoft.com/office/powerpoint/2010/main" val="1763853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36</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403058" y="598021"/>
            <a:ext cx="1465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ever_married</a:t>
            </a:r>
            <a:endParaRPr lang="en-US" i="1">
              <a:cs typeface="Calibri"/>
            </a:endParaRPr>
          </a:p>
        </p:txBody>
      </p:sp>
      <p:pic>
        <p:nvPicPr>
          <p:cNvPr id="5" name="Picture 7" descr="Chart, pie chart&#10;&#10;Description automatically generated">
            <a:extLst>
              <a:ext uri="{FF2B5EF4-FFF2-40B4-BE49-F238E27FC236}">
                <a16:creationId xmlns:a16="http://schemas.microsoft.com/office/drawing/2014/main" id="{8BB9A9BE-93F5-C6F5-9C45-C9B03DDB0DE2}"/>
              </a:ext>
            </a:extLst>
          </p:cNvPr>
          <p:cNvPicPr>
            <a:picLocks noChangeAspect="1"/>
          </p:cNvPicPr>
          <p:nvPr/>
        </p:nvPicPr>
        <p:blipFill>
          <a:blip r:embed="rId3"/>
          <a:stretch>
            <a:fillRect/>
          </a:stretch>
        </p:blipFill>
        <p:spPr>
          <a:xfrm>
            <a:off x="944480" y="951129"/>
            <a:ext cx="1610226" cy="1687164"/>
          </a:xfrm>
          <a:prstGeom prst="rect">
            <a:avLst/>
          </a:prstGeom>
        </p:spPr>
      </p:pic>
      <p:pic>
        <p:nvPicPr>
          <p:cNvPr id="8" name="Picture 9">
            <a:extLst>
              <a:ext uri="{FF2B5EF4-FFF2-40B4-BE49-F238E27FC236}">
                <a16:creationId xmlns:a16="http://schemas.microsoft.com/office/drawing/2014/main" id="{CB53801C-189A-DCE3-ED84-67661C58A577}"/>
              </a:ext>
            </a:extLst>
          </p:cNvPr>
          <p:cNvPicPr>
            <a:picLocks noChangeAspect="1"/>
          </p:cNvPicPr>
          <p:nvPr/>
        </p:nvPicPr>
        <p:blipFill>
          <a:blip r:embed="rId4"/>
          <a:stretch>
            <a:fillRect/>
          </a:stretch>
        </p:blipFill>
        <p:spPr>
          <a:xfrm>
            <a:off x="3455820" y="1240506"/>
            <a:ext cx="948991" cy="1108410"/>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479ADFCE-97BE-79CA-8FB4-24F74190E4B9}"/>
              </a:ext>
            </a:extLst>
          </p:cNvPr>
          <p:cNvPicPr>
            <a:picLocks noChangeAspect="1"/>
          </p:cNvPicPr>
          <p:nvPr/>
        </p:nvPicPr>
        <p:blipFill>
          <a:blip r:embed="rId5"/>
          <a:stretch>
            <a:fillRect/>
          </a:stretch>
        </p:blipFill>
        <p:spPr>
          <a:xfrm>
            <a:off x="4394535" y="1551322"/>
            <a:ext cx="1307432" cy="797595"/>
          </a:xfrm>
          <a:prstGeom prst="rect">
            <a:avLst/>
          </a:prstGeom>
        </p:spPr>
      </p:pic>
      <p:sp>
        <p:nvSpPr>
          <p:cNvPr id="11" name="TextBox 10">
            <a:extLst>
              <a:ext uri="{FF2B5EF4-FFF2-40B4-BE49-F238E27FC236}">
                <a16:creationId xmlns:a16="http://schemas.microsoft.com/office/drawing/2014/main" id="{B19F5164-9F89-BCFF-8C7B-810851B1F9AD}"/>
              </a:ext>
            </a:extLst>
          </p:cNvPr>
          <p:cNvSpPr txBox="1"/>
          <p:nvPr/>
        </p:nvSpPr>
        <p:spPr>
          <a:xfrm>
            <a:off x="403058" y="2638293"/>
            <a:ext cx="1280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Work_type</a:t>
            </a:r>
            <a:endParaRPr lang="en-US" i="1">
              <a:cs typeface="Calibri"/>
            </a:endParaRPr>
          </a:p>
        </p:txBody>
      </p:sp>
      <p:pic>
        <p:nvPicPr>
          <p:cNvPr id="12" name="Picture 12" descr="Chart, pie chart&#10;&#10;Description automatically generated">
            <a:extLst>
              <a:ext uri="{FF2B5EF4-FFF2-40B4-BE49-F238E27FC236}">
                <a16:creationId xmlns:a16="http://schemas.microsoft.com/office/drawing/2014/main" id="{A9BFADA3-658C-E183-1C24-86549A9E0A52}"/>
              </a:ext>
            </a:extLst>
          </p:cNvPr>
          <p:cNvPicPr>
            <a:picLocks noChangeAspect="1"/>
          </p:cNvPicPr>
          <p:nvPr/>
        </p:nvPicPr>
        <p:blipFill>
          <a:blip r:embed="rId6"/>
          <a:stretch>
            <a:fillRect/>
          </a:stretch>
        </p:blipFill>
        <p:spPr>
          <a:xfrm>
            <a:off x="873201" y="2991401"/>
            <a:ext cx="1753101" cy="1810252"/>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B91E13E2-DBC7-97BD-4B57-2B5CB88EF3B2}"/>
              </a:ext>
            </a:extLst>
          </p:cNvPr>
          <p:cNvPicPr>
            <a:picLocks noChangeAspect="1"/>
          </p:cNvPicPr>
          <p:nvPr/>
        </p:nvPicPr>
        <p:blipFill>
          <a:blip r:embed="rId7"/>
          <a:stretch>
            <a:fillRect/>
          </a:stretch>
        </p:blipFill>
        <p:spPr>
          <a:xfrm>
            <a:off x="3483393" y="3141746"/>
            <a:ext cx="903873" cy="1176087"/>
          </a:xfrm>
          <a:prstGeom prst="rect">
            <a:avLst/>
          </a:prstGeom>
        </p:spPr>
      </p:pic>
      <p:pic>
        <p:nvPicPr>
          <p:cNvPr id="15" name="Picture 17">
            <a:extLst>
              <a:ext uri="{FF2B5EF4-FFF2-40B4-BE49-F238E27FC236}">
                <a16:creationId xmlns:a16="http://schemas.microsoft.com/office/drawing/2014/main" id="{D1BA0CB0-445E-A096-187A-5A1A8A70CACF}"/>
              </a:ext>
            </a:extLst>
          </p:cNvPr>
          <p:cNvPicPr>
            <a:picLocks noChangeAspect="1"/>
          </p:cNvPicPr>
          <p:nvPr/>
        </p:nvPicPr>
        <p:blipFill>
          <a:blip r:embed="rId8"/>
          <a:stretch>
            <a:fillRect/>
          </a:stretch>
        </p:blipFill>
        <p:spPr>
          <a:xfrm>
            <a:off x="4520114" y="3103144"/>
            <a:ext cx="1347036" cy="1243264"/>
          </a:xfrm>
          <a:prstGeom prst="rect">
            <a:avLst/>
          </a:prstGeom>
        </p:spPr>
      </p:pic>
      <p:sp>
        <p:nvSpPr>
          <p:cNvPr id="6" name="TextBox 5">
            <a:extLst>
              <a:ext uri="{FF2B5EF4-FFF2-40B4-BE49-F238E27FC236}">
                <a16:creationId xmlns:a16="http://schemas.microsoft.com/office/drawing/2014/main" id="{B859D2AB-E0F8-0140-E8E9-15CB20020E1F}"/>
              </a:ext>
            </a:extLst>
          </p:cNvPr>
          <p:cNvSpPr txBox="1"/>
          <p:nvPr/>
        </p:nvSpPr>
        <p:spPr>
          <a:xfrm>
            <a:off x="6408821" y="1500939"/>
            <a:ext cx="192104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Majority are married</a:t>
            </a:r>
          </a:p>
        </p:txBody>
      </p:sp>
      <p:sp>
        <p:nvSpPr>
          <p:cNvPr id="7" name="TextBox 6">
            <a:extLst>
              <a:ext uri="{FF2B5EF4-FFF2-40B4-BE49-F238E27FC236}">
                <a16:creationId xmlns:a16="http://schemas.microsoft.com/office/drawing/2014/main" id="{41812C46-43F1-64EE-DF8A-A762F75A367A}"/>
              </a:ext>
            </a:extLst>
          </p:cNvPr>
          <p:cNvSpPr txBox="1"/>
          <p:nvPr/>
        </p:nvSpPr>
        <p:spPr>
          <a:xfrm>
            <a:off x="6331117" y="348865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Reduce from 5 to 3 category,</a:t>
            </a:r>
          </a:p>
          <a:p>
            <a:r>
              <a:rPr lang="en-US" sz="1600">
                <a:cs typeface="Calibri"/>
              </a:rPr>
              <a:t>children &amp; </a:t>
            </a:r>
            <a:r>
              <a:rPr lang="en-US" sz="1600" err="1">
                <a:cs typeface="Calibri"/>
              </a:rPr>
              <a:t>never_worked</a:t>
            </a:r>
            <a:r>
              <a:rPr lang="en-US" sz="1600">
                <a:cs typeface="Calibri"/>
              </a:rPr>
              <a:t> are removed</a:t>
            </a:r>
          </a:p>
        </p:txBody>
      </p:sp>
    </p:spTree>
    <p:extLst>
      <p:ext uri="{BB962C8B-B14F-4D97-AF65-F5344CB8AC3E}">
        <p14:creationId xmlns:p14="http://schemas.microsoft.com/office/powerpoint/2010/main" val="4054810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37</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303835" y="688335"/>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residence_type</a:t>
            </a:r>
          </a:p>
        </p:txBody>
      </p:sp>
      <p:pic>
        <p:nvPicPr>
          <p:cNvPr id="11" name="Picture 11" descr="Chart, pie chart&#10;&#10;Description automatically generated">
            <a:extLst>
              <a:ext uri="{FF2B5EF4-FFF2-40B4-BE49-F238E27FC236}">
                <a16:creationId xmlns:a16="http://schemas.microsoft.com/office/drawing/2014/main" id="{30318501-9520-4F6C-00C3-9452BECA96EB}"/>
              </a:ext>
            </a:extLst>
          </p:cNvPr>
          <p:cNvPicPr>
            <a:picLocks noChangeAspect="1"/>
          </p:cNvPicPr>
          <p:nvPr/>
        </p:nvPicPr>
        <p:blipFill>
          <a:blip r:embed="rId3"/>
          <a:stretch>
            <a:fillRect/>
          </a:stretch>
        </p:blipFill>
        <p:spPr>
          <a:xfrm>
            <a:off x="1032962" y="1018423"/>
            <a:ext cx="1553577" cy="1562601"/>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20D49A86-45E4-A3A4-122A-C090A03DCB9A}"/>
              </a:ext>
            </a:extLst>
          </p:cNvPr>
          <p:cNvPicPr>
            <a:picLocks noChangeAspect="1"/>
          </p:cNvPicPr>
          <p:nvPr/>
        </p:nvPicPr>
        <p:blipFill>
          <a:blip r:embed="rId4"/>
          <a:stretch>
            <a:fillRect/>
          </a:stretch>
        </p:blipFill>
        <p:spPr>
          <a:xfrm>
            <a:off x="2939716" y="1309821"/>
            <a:ext cx="2973805" cy="929672"/>
          </a:xfrm>
          <a:prstGeom prst="rect">
            <a:avLst/>
          </a:prstGeom>
        </p:spPr>
      </p:pic>
      <p:pic>
        <p:nvPicPr>
          <p:cNvPr id="5" name="Picture 5" descr="Chart, histogram&#10;&#10;Description automatically generated">
            <a:extLst>
              <a:ext uri="{FF2B5EF4-FFF2-40B4-BE49-F238E27FC236}">
                <a16:creationId xmlns:a16="http://schemas.microsoft.com/office/drawing/2014/main" id="{0ED51901-492D-3B8A-5C51-8B78DEEF1CC6}"/>
              </a:ext>
            </a:extLst>
          </p:cNvPr>
          <p:cNvPicPr>
            <a:picLocks noChangeAspect="1"/>
          </p:cNvPicPr>
          <p:nvPr/>
        </p:nvPicPr>
        <p:blipFill>
          <a:blip r:embed="rId5"/>
          <a:stretch>
            <a:fillRect/>
          </a:stretch>
        </p:blipFill>
        <p:spPr>
          <a:xfrm>
            <a:off x="632907" y="2981126"/>
            <a:ext cx="2743200" cy="1978781"/>
          </a:xfrm>
          <a:prstGeom prst="rect">
            <a:avLst/>
          </a:prstGeom>
        </p:spPr>
      </p:pic>
      <p:sp>
        <p:nvSpPr>
          <p:cNvPr id="10" name="TextBox 9">
            <a:extLst>
              <a:ext uri="{FF2B5EF4-FFF2-40B4-BE49-F238E27FC236}">
                <a16:creationId xmlns:a16="http://schemas.microsoft.com/office/drawing/2014/main" id="{F01E5E7B-3A08-9211-1757-6911CC253427}"/>
              </a:ext>
            </a:extLst>
          </p:cNvPr>
          <p:cNvSpPr txBox="1"/>
          <p:nvPr/>
        </p:nvSpPr>
        <p:spPr>
          <a:xfrm>
            <a:off x="476363" y="2661627"/>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average_glucose</a:t>
            </a:r>
          </a:p>
        </p:txBody>
      </p:sp>
      <p:pic>
        <p:nvPicPr>
          <p:cNvPr id="7" name="Picture 7">
            <a:extLst>
              <a:ext uri="{FF2B5EF4-FFF2-40B4-BE49-F238E27FC236}">
                <a16:creationId xmlns:a16="http://schemas.microsoft.com/office/drawing/2014/main" id="{9540615F-993D-1FF6-D185-FDE3C1FFC159}"/>
              </a:ext>
            </a:extLst>
          </p:cNvPr>
          <p:cNvPicPr>
            <a:picLocks noChangeAspect="1"/>
          </p:cNvPicPr>
          <p:nvPr/>
        </p:nvPicPr>
        <p:blipFill>
          <a:blip r:embed="rId6"/>
          <a:stretch>
            <a:fillRect/>
          </a:stretch>
        </p:blipFill>
        <p:spPr>
          <a:xfrm>
            <a:off x="3545457" y="3061403"/>
            <a:ext cx="2743200" cy="1910545"/>
          </a:xfrm>
          <a:prstGeom prst="rect">
            <a:avLst/>
          </a:prstGeom>
        </p:spPr>
      </p:pic>
      <p:pic>
        <p:nvPicPr>
          <p:cNvPr id="8" name="Picture 8">
            <a:extLst>
              <a:ext uri="{FF2B5EF4-FFF2-40B4-BE49-F238E27FC236}">
                <a16:creationId xmlns:a16="http://schemas.microsoft.com/office/drawing/2014/main" id="{63E76422-A765-A431-D094-77BDE813C50E}"/>
              </a:ext>
            </a:extLst>
          </p:cNvPr>
          <p:cNvPicPr>
            <a:picLocks noChangeAspect="1"/>
          </p:cNvPicPr>
          <p:nvPr/>
        </p:nvPicPr>
        <p:blipFill>
          <a:blip r:embed="rId7"/>
          <a:stretch>
            <a:fillRect/>
          </a:stretch>
        </p:blipFill>
        <p:spPr>
          <a:xfrm>
            <a:off x="6241211" y="3152568"/>
            <a:ext cx="2743200" cy="1836043"/>
          </a:xfrm>
          <a:prstGeom prst="rect">
            <a:avLst/>
          </a:prstGeom>
        </p:spPr>
      </p:pic>
      <p:sp>
        <p:nvSpPr>
          <p:cNvPr id="9" name="TextBox 8">
            <a:extLst>
              <a:ext uri="{FF2B5EF4-FFF2-40B4-BE49-F238E27FC236}">
                <a16:creationId xmlns:a16="http://schemas.microsoft.com/office/drawing/2014/main" id="{EEA86A9C-E8BF-2FF3-E54A-31B0759165DD}"/>
              </a:ext>
            </a:extLst>
          </p:cNvPr>
          <p:cNvSpPr txBox="1"/>
          <p:nvPr/>
        </p:nvSpPr>
        <p:spPr>
          <a:xfrm>
            <a:off x="6014768" y="1372678"/>
            <a:ext cx="3131389" cy="318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Balanced split between Urban and Rural</a:t>
            </a:r>
            <a:endParaRPr lang="en-US">
              <a:cs typeface="Calibri"/>
            </a:endParaRPr>
          </a:p>
        </p:txBody>
      </p:sp>
      <p:sp>
        <p:nvSpPr>
          <p:cNvPr id="13" name="TextBox 12">
            <a:extLst>
              <a:ext uri="{FF2B5EF4-FFF2-40B4-BE49-F238E27FC236}">
                <a16:creationId xmlns:a16="http://schemas.microsoft.com/office/drawing/2014/main" id="{34A59C48-11FD-B2F3-D26C-BE63C09B75A4}"/>
              </a:ext>
            </a:extLst>
          </p:cNvPr>
          <p:cNvSpPr txBox="1"/>
          <p:nvPr/>
        </p:nvSpPr>
        <p:spPr>
          <a:xfrm>
            <a:off x="1211218" y="3512067"/>
            <a:ext cx="27413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Distribution is positively skewed</a:t>
            </a:r>
            <a:endParaRPr lang="en-US"/>
          </a:p>
        </p:txBody>
      </p:sp>
    </p:spTree>
    <p:extLst>
      <p:ext uri="{BB962C8B-B14F-4D97-AF65-F5344CB8AC3E}">
        <p14:creationId xmlns:p14="http://schemas.microsoft.com/office/powerpoint/2010/main" val="320572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38</a:t>
            </a:fld>
            <a:endParaRPr spc="-5"/>
          </a:p>
        </p:txBody>
      </p:sp>
      <p:sp>
        <p:nvSpPr>
          <p:cNvPr id="5" name="TextBox 4">
            <a:extLst>
              <a:ext uri="{FF2B5EF4-FFF2-40B4-BE49-F238E27FC236}">
                <a16:creationId xmlns:a16="http://schemas.microsoft.com/office/drawing/2014/main" id="{6656BCE1-3161-ACD1-6B3A-31FB6ADCE5B1}"/>
              </a:ext>
            </a:extLst>
          </p:cNvPr>
          <p:cNvSpPr txBox="1"/>
          <p:nvPr/>
        </p:nvSpPr>
        <p:spPr>
          <a:xfrm>
            <a:off x="353683" y="725697"/>
            <a:ext cx="6620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BMI</a:t>
            </a:r>
            <a:endParaRPr lang="en-US"/>
          </a:p>
        </p:txBody>
      </p:sp>
      <p:pic>
        <p:nvPicPr>
          <p:cNvPr id="6" name="Picture 6" descr="Chart, histogram&#10;&#10;Description automatically generated">
            <a:extLst>
              <a:ext uri="{FF2B5EF4-FFF2-40B4-BE49-F238E27FC236}">
                <a16:creationId xmlns:a16="http://schemas.microsoft.com/office/drawing/2014/main" id="{074635E4-3D88-4334-C10F-77AEB5A2656D}"/>
              </a:ext>
            </a:extLst>
          </p:cNvPr>
          <p:cNvPicPr>
            <a:picLocks noChangeAspect="1"/>
          </p:cNvPicPr>
          <p:nvPr/>
        </p:nvPicPr>
        <p:blipFill>
          <a:blip r:embed="rId3"/>
          <a:stretch>
            <a:fillRect/>
          </a:stretch>
        </p:blipFill>
        <p:spPr>
          <a:xfrm>
            <a:off x="396815" y="1285352"/>
            <a:ext cx="2743200" cy="1882681"/>
          </a:xfrm>
          <a:prstGeom prst="rect">
            <a:avLst/>
          </a:prstGeom>
        </p:spPr>
      </p:pic>
      <p:pic>
        <p:nvPicPr>
          <p:cNvPr id="7" name="Picture 7">
            <a:extLst>
              <a:ext uri="{FF2B5EF4-FFF2-40B4-BE49-F238E27FC236}">
                <a16:creationId xmlns:a16="http://schemas.microsoft.com/office/drawing/2014/main" id="{38AA36AA-0F80-B3EE-085E-260001F68703}"/>
              </a:ext>
            </a:extLst>
          </p:cNvPr>
          <p:cNvPicPr>
            <a:picLocks noChangeAspect="1"/>
          </p:cNvPicPr>
          <p:nvPr/>
        </p:nvPicPr>
        <p:blipFill>
          <a:blip r:embed="rId4"/>
          <a:stretch>
            <a:fillRect/>
          </a:stretch>
        </p:blipFill>
        <p:spPr>
          <a:xfrm>
            <a:off x="3135702" y="1153269"/>
            <a:ext cx="2743200" cy="1823357"/>
          </a:xfrm>
          <a:prstGeom prst="rect">
            <a:avLst/>
          </a:prstGeom>
        </p:spPr>
      </p:pic>
      <p:pic>
        <p:nvPicPr>
          <p:cNvPr id="8" name="Picture 8">
            <a:extLst>
              <a:ext uri="{FF2B5EF4-FFF2-40B4-BE49-F238E27FC236}">
                <a16:creationId xmlns:a16="http://schemas.microsoft.com/office/drawing/2014/main" id="{A50CA7F4-B7F6-1BD3-4047-6348DF06B373}"/>
              </a:ext>
            </a:extLst>
          </p:cNvPr>
          <p:cNvPicPr>
            <a:picLocks noChangeAspect="1"/>
          </p:cNvPicPr>
          <p:nvPr/>
        </p:nvPicPr>
        <p:blipFill>
          <a:blip r:embed="rId5"/>
          <a:stretch>
            <a:fillRect/>
          </a:stretch>
        </p:blipFill>
        <p:spPr>
          <a:xfrm>
            <a:off x="6014768" y="1205367"/>
            <a:ext cx="2743200" cy="1826993"/>
          </a:xfrm>
          <a:prstGeom prst="rect">
            <a:avLst/>
          </a:prstGeom>
        </p:spPr>
      </p:pic>
      <p:sp>
        <p:nvSpPr>
          <p:cNvPr id="9" name="TextBox 8">
            <a:extLst>
              <a:ext uri="{FF2B5EF4-FFF2-40B4-BE49-F238E27FC236}">
                <a16:creationId xmlns:a16="http://schemas.microsoft.com/office/drawing/2014/main" id="{7F4EF662-D9D3-68A1-053D-49085E3711EB}"/>
              </a:ext>
            </a:extLst>
          </p:cNvPr>
          <p:cNvSpPr txBox="1"/>
          <p:nvPr/>
        </p:nvSpPr>
        <p:spPr>
          <a:xfrm>
            <a:off x="1701560" y="3443018"/>
            <a:ext cx="67221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a:rPr>
              <a:t>High frequency count for </a:t>
            </a:r>
            <a:r>
              <a:rPr lang="en-US" err="1">
                <a:cs typeface="Calibri"/>
              </a:rPr>
              <a:t>bmi</a:t>
            </a:r>
            <a:r>
              <a:rPr lang="en-US">
                <a:cs typeface="Calibri"/>
              </a:rPr>
              <a:t> 25 to 30 account for 37% of dataset</a:t>
            </a:r>
            <a:endParaRPr lang="en-US"/>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cs typeface="Calibri"/>
              </a:rPr>
              <a:t>Mean is 30.7</a:t>
            </a:r>
          </a:p>
        </p:txBody>
      </p:sp>
    </p:spTree>
    <p:extLst>
      <p:ext uri="{BB962C8B-B14F-4D97-AF65-F5344CB8AC3E}">
        <p14:creationId xmlns:p14="http://schemas.microsoft.com/office/powerpoint/2010/main" val="1421188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562610">
              <a:lnSpc>
                <a:spcPct val="100000"/>
              </a:lnSpc>
            </a:pPr>
            <a:r>
              <a:t>Diag</a:t>
            </a:r>
            <a:r>
              <a:rPr spc="10"/>
              <a:t>n</a:t>
            </a:r>
            <a:r>
              <a:t>ostic</a:t>
            </a:r>
            <a:r>
              <a:rPr spc="-23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39</a:t>
            </a:fld>
            <a:endParaRPr spc="-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246221"/>
          </a:xfrm>
          <a:prstGeom prst="rect">
            <a:avLst/>
          </a:prstGeom>
        </p:spPr>
        <p:txBody>
          <a:bodyPr vert="horz" wrap="square" lIns="0" tIns="0" rIns="0" bIns="0" rtlCol="0" anchor="t">
            <a:spAutoFit/>
          </a:bodyPr>
          <a:lstStyle/>
          <a:p>
            <a:pPr marL="12700"/>
            <a:r>
              <a:rPr sz="1200" b="1" spc="5">
                <a:solidFill>
                  <a:srgbClr val="252525"/>
                </a:solidFill>
                <a:latin typeface="Arial"/>
                <a:cs typeface="Arial"/>
              </a:rPr>
              <a:t>Project</a:t>
            </a:r>
            <a:r>
              <a:rPr sz="1600" b="1" spc="40">
                <a:solidFill>
                  <a:srgbClr val="252525"/>
                </a:solidFill>
                <a:latin typeface="Arial"/>
                <a:cs typeface="Arial"/>
              </a:rPr>
              <a:t> </a:t>
            </a:r>
            <a:r>
              <a:rPr sz="1200" b="1" spc="-120">
                <a:solidFill>
                  <a:srgbClr val="252525"/>
                </a:solidFill>
                <a:latin typeface="Arial"/>
                <a:cs typeface="Arial"/>
              </a:rPr>
              <a:t>T</a:t>
            </a:r>
            <a:r>
              <a:rPr sz="1200" b="1">
                <a:solidFill>
                  <a:srgbClr val="252525"/>
                </a:solidFill>
                <a:latin typeface="Arial"/>
                <a:cs typeface="Arial"/>
              </a:rPr>
              <a:t>opic</a:t>
            </a:r>
            <a:r>
              <a:rPr lang="en-US" sz="1200" b="1" spc="-15">
                <a:solidFill>
                  <a:srgbClr val="252525"/>
                </a:solidFill>
                <a:latin typeface="Arial"/>
                <a:cs typeface="Arial"/>
              </a:rPr>
              <a:t> </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4</a:t>
            </a:fld>
            <a:endParaRPr spc="-5"/>
          </a:p>
        </p:txBody>
      </p:sp>
      <p:sp>
        <p:nvSpPr>
          <p:cNvPr id="6" name="TextBox 5">
            <a:extLst>
              <a:ext uri="{FF2B5EF4-FFF2-40B4-BE49-F238E27FC236}">
                <a16:creationId xmlns:a16="http://schemas.microsoft.com/office/drawing/2014/main" id="{D4274C6C-03C6-4EA0-3B35-A5FEA3074C8D}"/>
              </a:ext>
            </a:extLst>
          </p:cNvPr>
          <p:cNvSpPr txBox="1"/>
          <p:nvPr/>
        </p:nvSpPr>
        <p:spPr>
          <a:xfrm>
            <a:off x="421482" y="1085849"/>
            <a:ext cx="760094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According to World Health Organization (WHO), stroke is the second leading cause of death and the third leading cause of disability globally. </a:t>
            </a:r>
          </a:p>
          <a:p>
            <a:endParaRPr lang="en-US">
              <a:latin typeface="Calibri"/>
              <a:cs typeface="Calibri"/>
            </a:endParaRPr>
          </a:p>
          <a:p>
            <a:r>
              <a:rPr lang="en-US">
                <a:latin typeface="Calibri"/>
                <a:cs typeface="Calibri"/>
              </a:rPr>
              <a:t>Stroke is the sudden death of some brain cells due to lack of oxygen when the blood flow to the brain is lost by blockage or rupture of an artery to the brain, it is also a leading cause of dementia and depression.</a:t>
            </a:r>
            <a:endParaRPr lang="en-US">
              <a:ea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9" name="TextBox 1">
            <a:extLst>
              <a:ext uri="{FF2B5EF4-FFF2-40B4-BE49-F238E27FC236}">
                <a16:creationId xmlns:a16="http://schemas.microsoft.com/office/drawing/2014/main" id="{050E3222-74FE-90AA-FE68-62CBB472AE8D}"/>
              </a:ext>
            </a:extLst>
          </p:cNvPr>
          <p:cNvSpPr txBox="1"/>
          <p:nvPr/>
        </p:nvSpPr>
        <p:spPr>
          <a:xfrm>
            <a:off x="607307" y="826358"/>
            <a:ext cx="5731990"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Using Statistical Inference to find correlation between:</a:t>
            </a:r>
            <a:endParaRPr lang="en-US"/>
          </a:p>
          <a:p>
            <a:pPr marL="285750" indent="-285750">
              <a:buFont typeface="Arial"/>
              <a:buChar char="•"/>
            </a:pPr>
            <a:r>
              <a:rPr lang="en-US">
                <a:ea typeface="+mn-lt"/>
                <a:cs typeface="+mn-lt"/>
              </a:rPr>
              <a:t>a continuous and continuous variable (Pearson)</a:t>
            </a:r>
          </a:p>
          <a:p>
            <a:pPr marL="285750" indent="-285750">
              <a:buFont typeface="Arial"/>
              <a:buChar char="•"/>
            </a:pPr>
            <a:r>
              <a:rPr lang="en-US">
                <a:cs typeface="Calibri"/>
              </a:rPr>
              <a:t>a </a:t>
            </a:r>
            <a:r>
              <a:rPr lang="en-US">
                <a:ea typeface="+mn-lt"/>
                <a:cs typeface="+mn-lt"/>
              </a:rPr>
              <a:t>categorical </a:t>
            </a:r>
            <a:r>
              <a:rPr lang="en-US">
                <a:cs typeface="Calibri"/>
              </a:rPr>
              <a:t>and categorical variable (Chi-Square)</a:t>
            </a:r>
            <a:endParaRPr lang="en-US">
              <a:ea typeface="+mn-lt"/>
              <a:cs typeface="+mn-lt"/>
            </a:endParaRPr>
          </a:p>
          <a:p>
            <a:pPr marL="285750" indent="-285750">
              <a:buFont typeface="Arial"/>
              <a:buChar char="•"/>
            </a:pPr>
            <a:r>
              <a:rPr lang="en-US">
                <a:cs typeface="Calibri"/>
              </a:rPr>
              <a:t>a continuous and categorical variable (Boxplot)</a:t>
            </a:r>
          </a:p>
          <a:p>
            <a:pPr marL="285750" indent="-285750">
              <a:buFont typeface="Arial"/>
              <a:buChar char="•"/>
            </a:pPr>
            <a:endParaRPr lang="en-US">
              <a:ea typeface="+mn-lt"/>
              <a:cs typeface="+mn-lt"/>
            </a:endParaRPr>
          </a:p>
        </p:txBody>
      </p:sp>
    </p:spTree>
    <p:extLst>
      <p:ext uri="{BB962C8B-B14F-4D97-AF65-F5344CB8AC3E}">
        <p14:creationId xmlns:p14="http://schemas.microsoft.com/office/powerpoint/2010/main" val="1961873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7" name="TextBox 1">
            <a:extLst>
              <a:ext uri="{FF2B5EF4-FFF2-40B4-BE49-F238E27FC236}">
                <a16:creationId xmlns:a16="http://schemas.microsoft.com/office/drawing/2014/main" id="{286F449C-89D1-1BE2-43D5-E433EA4A8D9E}"/>
              </a:ext>
            </a:extLst>
          </p:cNvPr>
          <p:cNvSpPr txBox="1"/>
          <p:nvPr/>
        </p:nvSpPr>
        <p:spPr>
          <a:xfrm>
            <a:off x="301337" y="878032"/>
            <a:ext cx="845819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Parametric Correlation Analysis</a:t>
            </a:r>
          </a:p>
          <a:p>
            <a:endParaRPr lang="en-US" b="1">
              <a:cs typeface="Calibri"/>
            </a:endParaRPr>
          </a:p>
          <a:p>
            <a:pPr marL="285750" indent="-285750">
              <a:buFont typeface="Arial"/>
              <a:buChar char="•"/>
            </a:pPr>
            <a:r>
              <a:rPr lang="en-US">
                <a:cs typeface="Calibri"/>
              </a:rPr>
              <a:t>A method to find correlation between linearly related continuous numerical variables</a:t>
            </a:r>
          </a:p>
          <a:p>
            <a:pPr marL="285750" indent="-285750">
              <a:buFont typeface="Arial"/>
              <a:buChar char="•"/>
            </a:pPr>
            <a:endParaRPr lang="en-US">
              <a:cs typeface="Calibri"/>
            </a:endParaRPr>
          </a:p>
          <a:p>
            <a:pPr marL="285750" indent="-285750">
              <a:buFont typeface="Arial"/>
              <a:buChar char="•"/>
            </a:pPr>
            <a:r>
              <a:rPr lang="en-US">
                <a:cs typeface="Calibri"/>
              </a:rPr>
              <a:t>Tool to use: Pearson correlation</a:t>
            </a:r>
            <a:br>
              <a:rPr lang="en-US">
                <a:cs typeface="Calibri"/>
              </a:rPr>
            </a:br>
            <a:endParaRPr lang="en-US">
              <a:cs typeface="Calibri"/>
            </a:endParaRPr>
          </a:p>
          <a:p>
            <a:pPr marL="285750" indent="-285750">
              <a:buFont typeface="Arial"/>
              <a:buChar char="•"/>
            </a:pPr>
            <a:r>
              <a:rPr lang="en-US">
                <a:cs typeface="Calibri"/>
              </a:rPr>
              <a:t>Assumptions:</a:t>
            </a:r>
          </a:p>
          <a:p>
            <a:pPr marL="742950" lvl="1" indent="-285750">
              <a:buFont typeface="Arial"/>
              <a:buChar char="•"/>
            </a:pPr>
            <a:r>
              <a:rPr lang="en-US">
                <a:cs typeface="Calibri"/>
              </a:rPr>
              <a:t>The data are normally distributed</a:t>
            </a:r>
            <a:endParaRPr lang="en-US">
              <a:ea typeface="+mn-lt"/>
              <a:cs typeface="+mn-lt"/>
            </a:endParaRPr>
          </a:p>
          <a:p>
            <a:pPr marL="742950" lvl="1" indent="-285750">
              <a:buFont typeface="Arial"/>
              <a:buChar char="•"/>
            </a:pPr>
            <a:r>
              <a:rPr lang="en-US">
                <a:cs typeface="Calibri"/>
              </a:rPr>
              <a:t>The data are continuous numerical variables</a:t>
            </a:r>
            <a:endParaRPr lang="en-US">
              <a:ea typeface="+mn-lt"/>
              <a:cs typeface="+mn-lt"/>
            </a:endParaRPr>
          </a:p>
          <a:p>
            <a:pPr marL="742950" lvl="1" indent="-285750">
              <a:buFont typeface="Arial"/>
              <a:buChar char="•"/>
            </a:pPr>
            <a:r>
              <a:rPr lang="en-US">
                <a:cs typeface="Calibri"/>
              </a:rPr>
              <a:t>The variables are linearly related</a:t>
            </a:r>
            <a:endParaRPr lang="en-US">
              <a:ea typeface="+mn-lt"/>
              <a:cs typeface="+mn-lt"/>
            </a:endParaRPr>
          </a:p>
        </p:txBody>
      </p:sp>
    </p:spTree>
    <p:extLst>
      <p:ext uri="{BB962C8B-B14F-4D97-AF65-F5344CB8AC3E}">
        <p14:creationId xmlns:p14="http://schemas.microsoft.com/office/powerpoint/2010/main" val="405343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19B2FA-61B7-0087-476C-DA435B1D9018}"/>
              </a:ext>
            </a:extLst>
          </p:cNvPr>
          <p:cNvSpPr txBox="1"/>
          <p:nvPr/>
        </p:nvSpPr>
        <p:spPr>
          <a:xfrm>
            <a:off x="290146" y="12748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Attribute Insight  - </a:t>
            </a:r>
            <a:r>
              <a:rPr lang="en-US" sz="1200" b="1" err="1">
                <a:latin typeface="Arial"/>
                <a:ea typeface="+mn-lt"/>
                <a:cs typeface="+mn-lt"/>
              </a:rPr>
              <a:t>Pairplot</a:t>
            </a:r>
            <a:endParaRPr lang="en-US" sz="1200" b="1" err="1">
              <a:latin typeface="Arial"/>
            </a:endParaRPr>
          </a:p>
        </p:txBody>
      </p:sp>
      <p:pic>
        <p:nvPicPr>
          <p:cNvPr id="3" name="Picture 3" descr="Chart, histogram&#10;&#10;Description automatically generated">
            <a:extLst>
              <a:ext uri="{FF2B5EF4-FFF2-40B4-BE49-F238E27FC236}">
                <a16:creationId xmlns:a16="http://schemas.microsoft.com/office/drawing/2014/main" id="{C4AA36AE-81D3-7151-B8C5-F92D979BF998}"/>
              </a:ext>
            </a:extLst>
          </p:cNvPr>
          <p:cNvPicPr>
            <a:picLocks noChangeAspect="1"/>
          </p:cNvPicPr>
          <p:nvPr/>
        </p:nvPicPr>
        <p:blipFill>
          <a:blip r:embed="rId2"/>
          <a:stretch>
            <a:fillRect/>
          </a:stretch>
        </p:blipFill>
        <p:spPr>
          <a:xfrm>
            <a:off x="117787" y="515656"/>
            <a:ext cx="3440303" cy="3825767"/>
          </a:xfrm>
          <a:prstGeom prst="rect">
            <a:avLst/>
          </a:prstGeom>
        </p:spPr>
      </p:pic>
      <p:sp>
        <p:nvSpPr>
          <p:cNvPr id="4" name="TextBox 3">
            <a:extLst>
              <a:ext uri="{FF2B5EF4-FFF2-40B4-BE49-F238E27FC236}">
                <a16:creationId xmlns:a16="http://schemas.microsoft.com/office/drawing/2014/main" id="{F5DFE8B4-BC88-DD91-B795-3331FC8314F9}"/>
              </a:ext>
            </a:extLst>
          </p:cNvPr>
          <p:cNvSpPr txBox="1"/>
          <p:nvPr/>
        </p:nvSpPr>
        <p:spPr>
          <a:xfrm>
            <a:off x="3445016" y="454531"/>
            <a:ext cx="543364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•Three continuous numerical variables out of 11 features</a:t>
            </a:r>
            <a:endParaRPr lang="en-US" sz="1600">
              <a:cs typeface="Calibri"/>
            </a:endParaRPr>
          </a:p>
          <a:p>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endParaRPr lang="en-US" sz="1600">
              <a:ea typeface="+mn-lt"/>
              <a:cs typeface="+mn-lt"/>
            </a:endParaRPr>
          </a:p>
          <a:p>
            <a:endParaRPr lang="en-US" sz="1600">
              <a:ea typeface="+mn-lt"/>
              <a:cs typeface="+mn-lt"/>
            </a:endParaRPr>
          </a:p>
          <a:p>
            <a:endParaRPr lang="en-US" sz="1600">
              <a:ea typeface="+mn-lt"/>
              <a:cs typeface="+mn-lt"/>
            </a:endParaRPr>
          </a:p>
          <a:p>
            <a:r>
              <a:rPr lang="en-US" sz="1600">
                <a:ea typeface="+mn-lt"/>
                <a:cs typeface="+mn-lt"/>
              </a:rPr>
              <a:t/>
            </a:r>
            <a:br>
              <a:rPr lang="en-US" sz="1600">
                <a:ea typeface="+mn-lt"/>
                <a:cs typeface="+mn-lt"/>
              </a:rPr>
            </a:br>
            <a:r>
              <a:rPr lang="en-US" sz="1600">
                <a:ea typeface="+mn-lt"/>
                <a:cs typeface="+mn-lt"/>
              </a:rPr>
              <a:t>- Normally distributed?</a:t>
            </a:r>
            <a:endParaRPr lang="en-US" sz="1600">
              <a:cs typeface="Calibri"/>
            </a:endParaRPr>
          </a:p>
          <a:p>
            <a:r>
              <a:rPr lang="en-US" sz="1600">
                <a:ea typeface="+mn-lt"/>
                <a:cs typeface="+mn-lt"/>
              </a:rPr>
              <a:t>  •</a:t>
            </a:r>
            <a:r>
              <a:rPr lang="en-US" sz="1600" err="1">
                <a:ea typeface="+mn-lt"/>
                <a:cs typeface="+mn-lt"/>
              </a:rPr>
              <a:t>bmi</a:t>
            </a:r>
            <a:r>
              <a:rPr lang="en-US" sz="1600">
                <a:ea typeface="+mn-lt"/>
                <a:cs typeface="+mn-lt"/>
              </a:rPr>
              <a:t> – yes</a:t>
            </a:r>
            <a:endParaRPr lang="en-US" sz="1600">
              <a:cs typeface="Calibri"/>
            </a:endParaRPr>
          </a:p>
          <a:p>
            <a:r>
              <a:rPr lang="en-US" sz="1600">
                <a:ea typeface="+mn-lt"/>
                <a:cs typeface="+mn-lt"/>
              </a:rPr>
              <a:t>  •</a:t>
            </a:r>
            <a:r>
              <a:rPr lang="en-US" sz="1600" err="1">
                <a:ea typeface="+mn-lt"/>
                <a:cs typeface="+mn-lt"/>
              </a:rPr>
              <a:t>avg_glucose_level</a:t>
            </a:r>
            <a:r>
              <a:rPr lang="en-US" sz="1600">
                <a:ea typeface="+mn-lt"/>
                <a:cs typeface="+mn-lt"/>
              </a:rPr>
              <a:t> – +</a:t>
            </a:r>
            <a:r>
              <a:rPr lang="en-US" sz="1600" err="1">
                <a:ea typeface="+mn-lt"/>
                <a:cs typeface="+mn-lt"/>
              </a:rPr>
              <a:t>ve</a:t>
            </a:r>
            <a:r>
              <a:rPr lang="en-US" sz="1600">
                <a:ea typeface="+mn-lt"/>
                <a:cs typeface="+mn-lt"/>
              </a:rPr>
              <a:t> skewed</a:t>
            </a:r>
            <a:endParaRPr lang="en-US" sz="1600">
              <a:cs typeface="Calibri"/>
            </a:endParaRPr>
          </a:p>
          <a:p>
            <a:r>
              <a:rPr lang="en-US" sz="1600">
                <a:ea typeface="+mn-lt"/>
                <a:cs typeface="+mn-lt"/>
              </a:rPr>
              <a:t>  •age – evenly distributed</a:t>
            </a:r>
            <a:endParaRPr lang="en-US" sz="1600">
              <a:cs typeface="Calibri"/>
            </a:endParaRPr>
          </a:p>
          <a:p>
            <a:r>
              <a:rPr lang="en-US" sz="1600">
                <a:ea typeface="Calibri"/>
                <a:cs typeface="Calibri"/>
              </a:rPr>
              <a:t>- Visually observed there is no correlation.</a:t>
            </a:r>
          </a:p>
          <a:p>
            <a:endParaRPr lang="en-US" sz="1600">
              <a:ea typeface="Calibri"/>
              <a:cs typeface="Calibri"/>
            </a:endParaRPr>
          </a:p>
        </p:txBody>
      </p:sp>
      <p:pic>
        <p:nvPicPr>
          <p:cNvPr id="5" name="Picture 5" descr="A picture containing text, person, document&#10;&#10;Description automatically generated">
            <a:extLst>
              <a:ext uri="{FF2B5EF4-FFF2-40B4-BE49-F238E27FC236}">
                <a16:creationId xmlns:a16="http://schemas.microsoft.com/office/drawing/2014/main" id="{11F69863-3484-679F-9208-6A2CA2302DDA}"/>
              </a:ext>
            </a:extLst>
          </p:cNvPr>
          <p:cNvPicPr>
            <a:picLocks noChangeAspect="1"/>
          </p:cNvPicPr>
          <p:nvPr/>
        </p:nvPicPr>
        <p:blipFill>
          <a:blip r:embed="rId3"/>
          <a:stretch>
            <a:fillRect/>
          </a:stretch>
        </p:blipFill>
        <p:spPr>
          <a:xfrm>
            <a:off x="4336756" y="831188"/>
            <a:ext cx="3824653" cy="3069984"/>
          </a:xfrm>
          <a:prstGeom prst="rect">
            <a:avLst/>
          </a:prstGeom>
        </p:spPr>
      </p:pic>
      <p:pic>
        <p:nvPicPr>
          <p:cNvPr id="6" name="Picture 6">
            <a:extLst>
              <a:ext uri="{FF2B5EF4-FFF2-40B4-BE49-F238E27FC236}">
                <a16:creationId xmlns:a16="http://schemas.microsoft.com/office/drawing/2014/main" id="{1E79BC6C-10FA-934C-5867-2BD7206C0EDD}"/>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3023754" y="3227862"/>
            <a:ext cx="363682" cy="402277"/>
          </a:xfrm>
          <a:prstGeom prst="rect">
            <a:avLst/>
          </a:prstGeom>
        </p:spPr>
      </p:pic>
      <p:sp>
        <p:nvSpPr>
          <p:cNvPr id="9" name="Star: 5 Points 8">
            <a:extLst>
              <a:ext uri="{FF2B5EF4-FFF2-40B4-BE49-F238E27FC236}">
                <a16:creationId xmlns:a16="http://schemas.microsoft.com/office/drawing/2014/main" id="{40A5D31A-313F-004E-4ACE-825C71D20DBC}"/>
              </a:ext>
            </a:extLst>
          </p:cNvPr>
          <p:cNvSpPr/>
          <p:nvPr/>
        </p:nvSpPr>
        <p:spPr>
          <a:xfrm>
            <a:off x="1579418" y="2031423"/>
            <a:ext cx="259774" cy="228601"/>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0" name="Star: 5 Points 9">
            <a:extLst>
              <a:ext uri="{FF2B5EF4-FFF2-40B4-BE49-F238E27FC236}">
                <a16:creationId xmlns:a16="http://schemas.microsoft.com/office/drawing/2014/main" id="{1915CF40-FB88-6228-7A29-48F9BCA823CE}"/>
              </a:ext>
            </a:extLst>
          </p:cNvPr>
          <p:cNvSpPr/>
          <p:nvPr/>
        </p:nvSpPr>
        <p:spPr>
          <a:xfrm>
            <a:off x="488372" y="981941"/>
            <a:ext cx="270165" cy="197428"/>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1" name="Star: 5 Points 10">
            <a:extLst>
              <a:ext uri="{FF2B5EF4-FFF2-40B4-BE49-F238E27FC236}">
                <a16:creationId xmlns:a16="http://schemas.microsoft.com/office/drawing/2014/main" id="{E6A60FD8-E8E1-2634-0018-2BFD7211F116}"/>
              </a:ext>
            </a:extLst>
          </p:cNvPr>
          <p:cNvSpPr/>
          <p:nvPr/>
        </p:nvSpPr>
        <p:spPr>
          <a:xfrm>
            <a:off x="2441863" y="3080904"/>
            <a:ext cx="322120" cy="249383"/>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7" name="object 2">
            <a:extLst>
              <a:ext uri="{FF2B5EF4-FFF2-40B4-BE49-F238E27FC236}">
                <a16:creationId xmlns:a16="http://schemas.microsoft.com/office/drawing/2014/main" id="{9B1E3D1F-4CCC-6951-5617-C5E12805A8A1}"/>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2264031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55825-9FD2-1062-48FA-74DD06B7F508}"/>
              </a:ext>
            </a:extLst>
          </p:cNvPr>
          <p:cNvSpPr txBox="1"/>
          <p:nvPr/>
        </p:nvSpPr>
        <p:spPr>
          <a:xfrm>
            <a:off x="140677" y="74735"/>
            <a:ext cx="85197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Attribute Insight   -  Use Seaborn to visualize the Pearson correlation coefficient</a:t>
            </a:r>
            <a:endParaRPr lang="en-US" sz="1200">
              <a:latin typeface="Arial"/>
              <a:cs typeface="Arial"/>
            </a:endParaRPr>
          </a:p>
        </p:txBody>
      </p:sp>
      <p:pic>
        <p:nvPicPr>
          <p:cNvPr id="3" name="Picture 3" descr="Chart, bar chart&#10;&#10;Description automatically generated">
            <a:extLst>
              <a:ext uri="{FF2B5EF4-FFF2-40B4-BE49-F238E27FC236}">
                <a16:creationId xmlns:a16="http://schemas.microsoft.com/office/drawing/2014/main" id="{F1B4571A-469E-D305-F62C-DCF098BC0EF7}"/>
              </a:ext>
            </a:extLst>
          </p:cNvPr>
          <p:cNvPicPr>
            <a:picLocks noChangeAspect="1"/>
          </p:cNvPicPr>
          <p:nvPr/>
        </p:nvPicPr>
        <p:blipFill>
          <a:blip r:embed="rId2"/>
          <a:stretch>
            <a:fillRect/>
          </a:stretch>
        </p:blipFill>
        <p:spPr>
          <a:xfrm>
            <a:off x="144315" y="521210"/>
            <a:ext cx="4723743" cy="2749641"/>
          </a:xfrm>
          <a:prstGeom prst="rect">
            <a:avLst/>
          </a:prstGeom>
        </p:spPr>
      </p:pic>
      <p:sp>
        <p:nvSpPr>
          <p:cNvPr id="4" name="TextBox 3">
            <a:extLst>
              <a:ext uri="{FF2B5EF4-FFF2-40B4-BE49-F238E27FC236}">
                <a16:creationId xmlns:a16="http://schemas.microsoft.com/office/drawing/2014/main" id="{9F087D86-542E-F058-16B5-45EB074EF8C0}"/>
              </a:ext>
            </a:extLst>
          </p:cNvPr>
          <p:cNvSpPr txBox="1"/>
          <p:nvPr/>
        </p:nvSpPr>
        <p:spPr>
          <a:xfrm>
            <a:off x="5589861" y="801085"/>
            <a:ext cx="332455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Pearson correlation coefficient value greater than 0.7 indicates the presence of multi-collinearity</a:t>
            </a:r>
            <a:endParaRPr lang="en-US"/>
          </a:p>
          <a:p>
            <a:endParaRPr lang="en-US"/>
          </a:p>
          <a:p>
            <a:r>
              <a:rPr lang="en-US">
                <a:ea typeface="+mn-lt"/>
                <a:cs typeface="+mn-lt"/>
              </a:rPr>
              <a:t>•There are no correlation observed</a:t>
            </a:r>
            <a:endParaRPr lang="en-US"/>
          </a:p>
        </p:txBody>
      </p:sp>
      <p:sp>
        <p:nvSpPr>
          <p:cNvPr id="6" name="object 2">
            <a:extLst>
              <a:ext uri="{FF2B5EF4-FFF2-40B4-BE49-F238E27FC236}">
                <a16:creationId xmlns:a16="http://schemas.microsoft.com/office/drawing/2014/main" id="{35DA5418-29BE-C5BA-CDC5-C42D41882A5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89466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8" name="TextBox 7">
            <a:extLst>
              <a:ext uri="{FF2B5EF4-FFF2-40B4-BE49-F238E27FC236}">
                <a16:creationId xmlns:a16="http://schemas.microsoft.com/office/drawing/2014/main" id="{02151BEC-42FD-0709-1CC3-F4BA2163C56F}"/>
              </a:ext>
            </a:extLst>
          </p:cNvPr>
          <p:cNvSpPr txBox="1"/>
          <p:nvPr/>
        </p:nvSpPr>
        <p:spPr>
          <a:xfrm>
            <a:off x="353291" y="867641"/>
            <a:ext cx="80945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Non Parametric Correlation Analysis</a:t>
            </a:r>
          </a:p>
          <a:p>
            <a:endParaRPr lang="en-US" b="1">
              <a:cs typeface="Calibri"/>
            </a:endParaRPr>
          </a:p>
          <a:p>
            <a:pPr marL="285750" indent="-285750">
              <a:buFont typeface="Arial"/>
              <a:buChar char="•"/>
            </a:pPr>
            <a:r>
              <a:rPr lang="en-US">
                <a:cs typeface="Calibri"/>
              </a:rPr>
              <a:t>Measure the strength of the direction of the association exists between two variables.</a:t>
            </a:r>
          </a:p>
          <a:p>
            <a:pPr marL="285750" indent="-285750">
              <a:buFont typeface="Arial"/>
              <a:buChar char="•"/>
            </a:pPr>
            <a:endParaRPr lang="en-US">
              <a:cs typeface="Calibri"/>
            </a:endParaRPr>
          </a:p>
          <a:p>
            <a:pPr marL="285750" indent="-285750">
              <a:buFont typeface="Arial"/>
              <a:buChar char="•"/>
            </a:pPr>
            <a:r>
              <a:rPr lang="en-US">
                <a:cs typeface="Calibri"/>
              </a:rPr>
              <a:t>A method to find correlation between categorical, nonlinearly related, non-normally distributed variables</a:t>
            </a:r>
          </a:p>
          <a:p>
            <a:pPr marL="285750" indent="-285750">
              <a:buFont typeface="Arial"/>
              <a:buChar char="•"/>
            </a:pPr>
            <a:endParaRPr lang="en-US">
              <a:cs typeface="Calibri"/>
            </a:endParaRPr>
          </a:p>
          <a:p>
            <a:pPr marL="285750" indent="-285750">
              <a:buFont typeface="Arial"/>
              <a:buChar char="•"/>
            </a:pPr>
            <a:r>
              <a:rPr lang="en-US">
                <a:cs typeface="Calibri"/>
              </a:rPr>
              <a:t>Example of techniques are</a:t>
            </a:r>
          </a:p>
          <a:p>
            <a:pPr marL="285750" indent="-285750">
              <a:buFont typeface="Arial"/>
              <a:buChar char="•"/>
            </a:pPr>
            <a:endParaRPr lang="en-US">
              <a:cs typeface="Calibri"/>
            </a:endParaRPr>
          </a:p>
          <a:p>
            <a:pPr marL="285750" indent="-285750">
              <a:buFont typeface="Arial"/>
              <a:buChar char="•"/>
            </a:pPr>
            <a:r>
              <a:rPr lang="en-US">
                <a:cs typeface="Calibri"/>
              </a:rPr>
              <a:t>Spearman's rank Correlation (ordinal data type)</a:t>
            </a:r>
          </a:p>
          <a:p>
            <a:pPr marL="285750" indent="-285750">
              <a:buFont typeface="Arial"/>
              <a:buChar char="•"/>
            </a:pPr>
            <a:r>
              <a:rPr lang="en-US">
                <a:cs typeface="Calibri"/>
              </a:rPr>
              <a:t> Chi Square correlation</a:t>
            </a:r>
            <a:endParaRPr lang="en-US"/>
          </a:p>
          <a:p>
            <a:pPr marL="285750" indent="-285750">
              <a:buFont typeface="Arial"/>
              <a:buChar char="•"/>
            </a:pPr>
            <a:endParaRPr lang="en-US">
              <a:cs typeface="Calibri"/>
            </a:endParaRPr>
          </a:p>
        </p:txBody>
      </p:sp>
    </p:spTree>
    <p:extLst>
      <p:ext uri="{BB962C8B-B14F-4D97-AF65-F5344CB8AC3E}">
        <p14:creationId xmlns:p14="http://schemas.microsoft.com/office/powerpoint/2010/main" val="3432408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520E816B-465F-25C8-C957-D0EA3A3A7FF8}"/>
              </a:ext>
            </a:extLst>
          </p:cNvPr>
          <p:cNvPicPr>
            <a:picLocks noChangeAspect="1"/>
          </p:cNvPicPr>
          <p:nvPr/>
        </p:nvPicPr>
        <p:blipFill>
          <a:blip r:embed="rId2"/>
          <a:stretch>
            <a:fillRect/>
          </a:stretch>
        </p:blipFill>
        <p:spPr>
          <a:xfrm>
            <a:off x="451288" y="203277"/>
            <a:ext cx="8458200" cy="3357462"/>
          </a:xfrm>
          <a:prstGeom prst="rect">
            <a:avLst/>
          </a:prstGeom>
        </p:spPr>
      </p:pic>
    </p:spTree>
    <p:extLst>
      <p:ext uri="{BB962C8B-B14F-4D97-AF65-F5344CB8AC3E}">
        <p14:creationId xmlns:p14="http://schemas.microsoft.com/office/powerpoint/2010/main" val="179646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C35D7805-2A83-590B-04D5-BCC3AC84FA15}"/>
              </a:ext>
            </a:extLst>
          </p:cNvPr>
          <p:cNvPicPr>
            <a:picLocks noChangeAspect="1"/>
          </p:cNvPicPr>
          <p:nvPr/>
        </p:nvPicPr>
        <p:blipFill>
          <a:blip r:embed="rId2"/>
          <a:stretch>
            <a:fillRect/>
          </a:stretch>
        </p:blipFill>
        <p:spPr>
          <a:xfrm>
            <a:off x="86710" y="170198"/>
            <a:ext cx="8911458" cy="4606035"/>
          </a:xfrm>
          <a:prstGeom prst="rect">
            <a:avLst/>
          </a:prstGeom>
        </p:spPr>
      </p:pic>
      <p:sp>
        <p:nvSpPr>
          <p:cNvPr id="3" name="TextBox 2">
            <a:extLst>
              <a:ext uri="{FF2B5EF4-FFF2-40B4-BE49-F238E27FC236}">
                <a16:creationId xmlns:a16="http://schemas.microsoft.com/office/drawing/2014/main" id="{FA47D1CB-B0E7-4E21-B6D6-D43965076E0B}"/>
              </a:ext>
            </a:extLst>
          </p:cNvPr>
          <p:cNvSpPr txBox="1"/>
          <p:nvPr/>
        </p:nvSpPr>
        <p:spPr>
          <a:xfrm>
            <a:off x="4494408" y="1482297"/>
            <a:ext cx="1019766" cy="307777"/>
          </a:xfrm>
          <a:prstGeom prst="rect">
            <a:avLst/>
          </a:prstGeom>
          <a:noFill/>
        </p:spPr>
        <p:txBody>
          <a:bodyPr wrap="none" rtlCol="0">
            <a:spAutoFit/>
          </a:bodyPr>
          <a:lstStyle/>
          <a:p>
            <a:r>
              <a:rPr lang="en-US" sz="1400"/>
              <a:t>Continuous</a:t>
            </a:r>
            <a:endParaRPr lang="en-SG" sz="1400"/>
          </a:p>
        </p:txBody>
      </p:sp>
      <p:sp>
        <p:nvSpPr>
          <p:cNvPr id="4" name="TextBox 3">
            <a:extLst>
              <a:ext uri="{FF2B5EF4-FFF2-40B4-BE49-F238E27FC236}">
                <a16:creationId xmlns:a16="http://schemas.microsoft.com/office/drawing/2014/main" id="{D046C207-CE11-4E9B-A45E-A48F39B6002A}"/>
              </a:ext>
            </a:extLst>
          </p:cNvPr>
          <p:cNvSpPr txBox="1"/>
          <p:nvPr/>
        </p:nvSpPr>
        <p:spPr>
          <a:xfrm>
            <a:off x="4648200" y="3895725"/>
            <a:ext cx="865974" cy="307777"/>
          </a:xfrm>
          <a:prstGeom prst="rect">
            <a:avLst/>
          </a:prstGeom>
          <a:noFill/>
        </p:spPr>
        <p:txBody>
          <a:bodyPr wrap="square" rtlCol="0">
            <a:spAutoFit/>
          </a:bodyPr>
          <a:lstStyle/>
          <a:p>
            <a:pPr algn="ctr"/>
            <a:r>
              <a:rPr lang="en-US" sz="1400"/>
              <a:t>Discrete</a:t>
            </a:r>
            <a:endParaRPr lang="en-SG" sz="1400"/>
          </a:p>
        </p:txBody>
      </p:sp>
    </p:spTree>
    <p:extLst>
      <p:ext uri="{BB962C8B-B14F-4D97-AF65-F5344CB8AC3E}">
        <p14:creationId xmlns:p14="http://schemas.microsoft.com/office/powerpoint/2010/main" val="2530628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treemap chart&#10;&#10;Description automatically generated">
            <a:extLst>
              <a:ext uri="{FF2B5EF4-FFF2-40B4-BE49-F238E27FC236}">
                <a16:creationId xmlns:a16="http://schemas.microsoft.com/office/drawing/2014/main" id="{8F2C96F1-A30D-0E21-48BE-FD4F344DA955}"/>
              </a:ext>
            </a:extLst>
          </p:cNvPr>
          <p:cNvPicPr>
            <a:picLocks noChangeAspect="1"/>
          </p:cNvPicPr>
          <p:nvPr/>
        </p:nvPicPr>
        <p:blipFill>
          <a:blip r:embed="rId2"/>
          <a:stretch>
            <a:fillRect/>
          </a:stretch>
        </p:blipFill>
        <p:spPr>
          <a:xfrm>
            <a:off x="-1971" y="24755"/>
            <a:ext cx="4457700" cy="5086285"/>
          </a:xfrm>
          <a:prstGeom prst="rect">
            <a:avLst/>
          </a:prstGeom>
        </p:spPr>
      </p:pic>
      <p:sp>
        <p:nvSpPr>
          <p:cNvPr id="3" name="TextBox 2">
            <a:extLst>
              <a:ext uri="{FF2B5EF4-FFF2-40B4-BE49-F238E27FC236}">
                <a16:creationId xmlns:a16="http://schemas.microsoft.com/office/drawing/2014/main" id="{40BCC706-2E36-FA12-2E9A-E74716072C26}"/>
              </a:ext>
            </a:extLst>
          </p:cNvPr>
          <p:cNvSpPr txBox="1"/>
          <p:nvPr/>
        </p:nvSpPr>
        <p:spPr>
          <a:xfrm>
            <a:off x="4696858" y="-1217"/>
            <a:ext cx="436901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•Chi-square test of independence</a:t>
            </a:r>
            <a:endParaRPr lang="en-US" sz="1600">
              <a:cs typeface="Calibri"/>
            </a:endParaRPr>
          </a:p>
          <a:p>
            <a:endParaRPr lang="en-US" sz="1600">
              <a:ea typeface="+mn-lt"/>
              <a:cs typeface="+mn-lt"/>
            </a:endParaRPr>
          </a:p>
          <a:p>
            <a:r>
              <a:rPr lang="en-US" sz="1600">
                <a:ea typeface="+mn-lt"/>
                <a:cs typeface="+mn-lt"/>
              </a:rPr>
              <a:t>•Coded in Python to create this heatmap</a:t>
            </a:r>
            <a:endParaRPr lang="en-US" sz="1600">
              <a:cs typeface="Calibri"/>
            </a:endParaRPr>
          </a:p>
          <a:p>
            <a:r>
              <a:rPr lang="en-US" sz="1600">
                <a:ea typeface="+mn-lt"/>
                <a:cs typeface="+mn-lt"/>
              </a:rPr>
              <a:t>•Display p value</a:t>
            </a:r>
            <a:endParaRPr lang="en-US" sz="1600">
              <a:cs typeface="Calibri"/>
            </a:endParaRPr>
          </a:p>
          <a:p>
            <a:endParaRPr lang="en-US" sz="1600">
              <a:cs typeface="Calibri"/>
            </a:endParaRPr>
          </a:p>
          <a:p>
            <a:r>
              <a:rPr lang="en-US" sz="1600">
                <a:ea typeface="+mn-lt"/>
                <a:cs typeface="+mn-lt"/>
              </a:rPr>
              <a:t>•α = 0.05</a:t>
            </a:r>
          </a:p>
          <a:p>
            <a:endParaRPr lang="en-US" sz="1600">
              <a:ea typeface="+mn-lt"/>
              <a:cs typeface="+mn-lt"/>
            </a:endParaRPr>
          </a:p>
          <a:p>
            <a:r>
              <a:rPr lang="en-US" sz="1600">
                <a:cs typeface="Calibri"/>
              </a:rPr>
              <a:t>Our null hypothesis is that variables are independent. </a:t>
            </a:r>
          </a:p>
          <a:p>
            <a:r>
              <a:rPr lang="en-US" sz="1600">
                <a:cs typeface="Calibri"/>
              </a:rPr>
              <a:t>Objective is to find correlation between variables and we reject the null hypothesis, </a:t>
            </a:r>
            <a:r>
              <a:rPr lang="en-US" sz="1600" err="1">
                <a:cs typeface="Calibri"/>
              </a:rPr>
              <a:t>ie</a:t>
            </a:r>
            <a:r>
              <a:rPr lang="en-US" sz="1600">
                <a:cs typeface="Calibri"/>
              </a:rPr>
              <a:t> p &lt; 0.05</a:t>
            </a:r>
          </a:p>
          <a:p>
            <a:endParaRPr lang="en-US" sz="1600">
              <a:cs typeface="Calibri"/>
            </a:endParaRPr>
          </a:p>
          <a:p>
            <a:r>
              <a:rPr lang="en-US" sz="1600" u="sng">
                <a:cs typeface="Calibri"/>
              </a:rPr>
              <a:t>Summary</a:t>
            </a:r>
          </a:p>
          <a:p>
            <a:pPr marL="285750" indent="-285750">
              <a:buFont typeface="Arial"/>
              <a:buChar char="•"/>
            </a:pPr>
            <a:r>
              <a:rPr lang="en-US" sz="1600" err="1">
                <a:cs typeface="Calibri"/>
              </a:rPr>
              <a:t>heart_disease</a:t>
            </a:r>
            <a:r>
              <a:rPr lang="en-US" sz="1600">
                <a:cs typeface="Calibri"/>
              </a:rPr>
              <a:t>          gender &amp; hypertension</a:t>
            </a:r>
            <a:endParaRPr lang="en-US" sz="1600">
              <a:ea typeface="Calibri"/>
              <a:cs typeface="Calibri"/>
            </a:endParaRPr>
          </a:p>
          <a:p>
            <a:endParaRPr lang="en-US" sz="1600">
              <a:cs typeface="Calibri"/>
            </a:endParaRPr>
          </a:p>
          <a:p>
            <a:pPr marL="285750" indent="-285750">
              <a:buFont typeface="Arial"/>
              <a:buChar char="•"/>
            </a:pPr>
            <a:r>
              <a:rPr lang="en-US" sz="1600" err="1">
                <a:cs typeface="Calibri"/>
              </a:rPr>
              <a:t>work_type</a:t>
            </a:r>
            <a:r>
              <a:rPr lang="en-US" sz="1600">
                <a:cs typeface="Calibri"/>
              </a:rPr>
              <a:t>          gender &amp; hypertension</a:t>
            </a:r>
            <a:endParaRPr lang="en-US" sz="1600">
              <a:ea typeface="Calibri"/>
              <a:cs typeface="Calibri"/>
            </a:endParaRPr>
          </a:p>
          <a:p>
            <a:pPr marL="285750" indent="-285750">
              <a:buFont typeface="Arial"/>
              <a:buChar char="•"/>
            </a:pPr>
            <a:endParaRPr lang="en-US" sz="1600">
              <a:cs typeface="Calibri"/>
            </a:endParaRPr>
          </a:p>
          <a:p>
            <a:pPr marL="285750" indent="-285750">
              <a:buFont typeface="Arial"/>
              <a:buChar char="•"/>
            </a:pPr>
            <a:r>
              <a:rPr lang="en-US" sz="1600" err="1">
                <a:cs typeface="Calibri"/>
              </a:rPr>
              <a:t>smoking_status</a:t>
            </a:r>
            <a:r>
              <a:rPr lang="en-US" sz="1600">
                <a:cs typeface="Calibri"/>
              </a:rPr>
              <a:t>         gender, hypertension </a:t>
            </a:r>
            <a:endParaRPr lang="en-US" sz="1600" err="1">
              <a:cs typeface="Calibri"/>
            </a:endParaRPr>
          </a:p>
          <a:p>
            <a:r>
              <a:rPr lang="en-US" sz="1600">
                <a:cs typeface="Calibri"/>
              </a:rPr>
              <a:t>                                           &amp; </a:t>
            </a:r>
            <a:r>
              <a:rPr lang="en-US" sz="1600" err="1">
                <a:cs typeface="Calibri"/>
              </a:rPr>
              <a:t>work_type</a:t>
            </a:r>
            <a:endParaRPr lang="en-US" sz="1600" err="1">
              <a:ea typeface="Calibri"/>
              <a:cs typeface="Calibri"/>
            </a:endParaRPr>
          </a:p>
          <a:p>
            <a:endParaRPr lang="en-US" sz="1600">
              <a:ea typeface="Calibri"/>
              <a:cs typeface="Calibri"/>
            </a:endParaRPr>
          </a:p>
          <a:p>
            <a:pPr marL="285750" indent="-285750">
              <a:buFont typeface="Arial"/>
              <a:buChar char="•"/>
            </a:pPr>
            <a:r>
              <a:rPr lang="en-US" sz="1600">
                <a:ea typeface="Calibri"/>
                <a:cs typeface="Calibri"/>
              </a:rPr>
              <a:t>stroke             hypertension &amp; </a:t>
            </a:r>
            <a:r>
              <a:rPr lang="en-US" sz="1600" err="1">
                <a:ea typeface="Calibri"/>
                <a:cs typeface="Calibri"/>
              </a:rPr>
              <a:t>heart_disease</a:t>
            </a:r>
            <a:endParaRPr lang="en-US" sz="1600">
              <a:ea typeface="Calibri"/>
              <a:cs typeface="Calibri"/>
            </a:endParaRPr>
          </a:p>
        </p:txBody>
      </p:sp>
      <p:pic>
        <p:nvPicPr>
          <p:cNvPr id="5" name="Picture 6">
            <a:extLst>
              <a:ext uri="{FF2B5EF4-FFF2-40B4-BE49-F238E27FC236}">
                <a16:creationId xmlns:a16="http://schemas.microsoft.com/office/drawing/2014/main" id="{45301C9D-E8CA-CA60-A8C8-4F84526E603E}"/>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28599" y="1139289"/>
            <a:ext cx="280555" cy="339932"/>
          </a:xfrm>
          <a:prstGeom prst="rect">
            <a:avLst/>
          </a:prstGeom>
        </p:spPr>
      </p:pic>
      <p:pic>
        <p:nvPicPr>
          <p:cNvPr id="6" name="Picture 6">
            <a:extLst>
              <a:ext uri="{FF2B5EF4-FFF2-40B4-BE49-F238E27FC236}">
                <a16:creationId xmlns:a16="http://schemas.microsoft.com/office/drawing/2014/main" id="{6CC7F897-914F-38FC-658D-3E4477086DF7}"/>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46685" y="3646596"/>
            <a:ext cx="311728" cy="339932"/>
          </a:xfrm>
          <a:prstGeom prst="rect">
            <a:avLst/>
          </a:prstGeom>
        </p:spPr>
      </p:pic>
      <p:pic>
        <p:nvPicPr>
          <p:cNvPr id="7" name="Picture 6">
            <a:extLst>
              <a:ext uri="{FF2B5EF4-FFF2-40B4-BE49-F238E27FC236}">
                <a16:creationId xmlns:a16="http://schemas.microsoft.com/office/drawing/2014/main" id="{5C9E7F48-FB88-A73C-5665-963ABF6ED157}"/>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02475" y="1118311"/>
            <a:ext cx="301338" cy="350323"/>
          </a:xfrm>
          <a:prstGeom prst="rect">
            <a:avLst/>
          </a:prstGeom>
        </p:spPr>
      </p:pic>
      <p:pic>
        <p:nvPicPr>
          <p:cNvPr id="10" name="Picture 6">
            <a:extLst>
              <a:ext uri="{FF2B5EF4-FFF2-40B4-BE49-F238E27FC236}">
                <a16:creationId xmlns:a16="http://schemas.microsoft.com/office/drawing/2014/main" id="{BE5DA6B4-0C0C-B4B5-7EE0-7690B29B7AE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39785" y="2266213"/>
            <a:ext cx="290947" cy="350323"/>
          </a:xfrm>
          <a:prstGeom prst="rect">
            <a:avLst/>
          </a:prstGeom>
        </p:spPr>
      </p:pic>
      <p:pic>
        <p:nvPicPr>
          <p:cNvPr id="11" name="Picture 6">
            <a:extLst>
              <a:ext uri="{FF2B5EF4-FFF2-40B4-BE49-F238E27FC236}">
                <a16:creationId xmlns:a16="http://schemas.microsoft.com/office/drawing/2014/main" id="{BFD6A9D7-CB4B-9837-0F7A-EDC26606516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921729" y="3351964"/>
            <a:ext cx="332510" cy="360714"/>
          </a:xfrm>
          <a:prstGeom prst="rect">
            <a:avLst/>
          </a:prstGeom>
        </p:spPr>
      </p:pic>
      <p:sp>
        <p:nvSpPr>
          <p:cNvPr id="20" name="Arrow: Right 19">
            <a:extLst>
              <a:ext uri="{FF2B5EF4-FFF2-40B4-BE49-F238E27FC236}">
                <a16:creationId xmlns:a16="http://schemas.microsoft.com/office/drawing/2014/main" id="{7EA633F0-6197-EA09-036B-054217286BFC}"/>
              </a:ext>
            </a:extLst>
          </p:cNvPr>
          <p:cNvSpPr/>
          <p:nvPr/>
        </p:nvSpPr>
        <p:spPr>
          <a:xfrm>
            <a:off x="6013133" y="3795281"/>
            <a:ext cx="301337" cy="124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413060B-F253-2B7F-5503-71EFAECE35B0}"/>
              </a:ext>
            </a:extLst>
          </p:cNvPr>
          <p:cNvSpPr/>
          <p:nvPr/>
        </p:nvSpPr>
        <p:spPr>
          <a:xfrm flipV="1">
            <a:off x="6268713" y="3347744"/>
            <a:ext cx="300973" cy="134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F033ABB-8A98-7348-AF03-FE7E76D0FA7D}"/>
              </a:ext>
            </a:extLst>
          </p:cNvPr>
          <p:cNvSpPr/>
          <p:nvPr/>
        </p:nvSpPr>
        <p:spPr>
          <a:xfrm flipV="1">
            <a:off x="6392855" y="4263964"/>
            <a:ext cx="280557" cy="135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44041674-7843-69FF-099C-9281390A3930}"/>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85474" y="3596464"/>
            <a:ext cx="311728" cy="339932"/>
          </a:xfrm>
          <a:prstGeom prst="rect">
            <a:avLst/>
          </a:prstGeom>
        </p:spPr>
      </p:pic>
      <p:pic>
        <p:nvPicPr>
          <p:cNvPr id="13" name="Picture 6">
            <a:extLst>
              <a:ext uri="{FF2B5EF4-FFF2-40B4-BE49-F238E27FC236}">
                <a16:creationId xmlns:a16="http://schemas.microsoft.com/office/drawing/2014/main" id="{E0FFFC3E-462B-AB7D-BF3A-60CC45DEF1F9}"/>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46684" y="2503595"/>
            <a:ext cx="311728" cy="339932"/>
          </a:xfrm>
          <a:prstGeom prst="rect">
            <a:avLst/>
          </a:prstGeom>
        </p:spPr>
      </p:pic>
      <p:pic>
        <p:nvPicPr>
          <p:cNvPr id="14" name="Picture 6">
            <a:extLst>
              <a:ext uri="{FF2B5EF4-FFF2-40B4-BE49-F238E27FC236}">
                <a16:creationId xmlns:a16="http://schemas.microsoft.com/office/drawing/2014/main" id="{8805822C-8C9D-B8AB-C39D-6E2F79C2B5A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177816" y="4167964"/>
            <a:ext cx="311728" cy="339932"/>
          </a:xfrm>
          <a:prstGeom prst="rect">
            <a:avLst/>
          </a:prstGeom>
        </p:spPr>
      </p:pic>
      <p:pic>
        <p:nvPicPr>
          <p:cNvPr id="17" name="Picture 6">
            <a:extLst>
              <a:ext uri="{FF2B5EF4-FFF2-40B4-BE49-F238E27FC236}">
                <a16:creationId xmlns:a16="http://schemas.microsoft.com/office/drawing/2014/main" id="{41E8F671-E37D-85C7-5E61-0CDA4673D9E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56710" y="4167963"/>
            <a:ext cx="311728" cy="339932"/>
          </a:xfrm>
          <a:prstGeom prst="rect">
            <a:avLst/>
          </a:prstGeom>
        </p:spPr>
      </p:pic>
      <p:sp>
        <p:nvSpPr>
          <p:cNvPr id="18" name="Arrow: Right 17">
            <a:extLst>
              <a:ext uri="{FF2B5EF4-FFF2-40B4-BE49-F238E27FC236}">
                <a16:creationId xmlns:a16="http://schemas.microsoft.com/office/drawing/2014/main" id="{26EC03EC-2DCF-D642-0005-FB84CE413825}"/>
              </a:ext>
            </a:extLst>
          </p:cNvPr>
          <p:cNvSpPr/>
          <p:nvPr/>
        </p:nvSpPr>
        <p:spPr>
          <a:xfrm flipV="1">
            <a:off x="5697212" y="4951954"/>
            <a:ext cx="290947" cy="174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945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pic>
        <p:nvPicPr>
          <p:cNvPr id="5" name="Picture 5" descr="Chart, box and whisker chart&#10;&#10;Description automatically generated">
            <a:extLst>
              <a:ext uri="{FF2B5EF4-FFF2-40B4-BE49-F238E27FC236}">
                <a16:creationId xmlns:a16="http://schemas.microsoft.com/office/drawing/2014/main" id="{BD247A8F-29E7-4B51-B374-C8FC15F5B69B}"/>
              </a:ext>
            </a:extLst>
          </p:cNvPr>
          <p:cNvPicPr>
            <a:picLocks noChangeAspect="1"/>
          </p:cNvPicPr>
          <p:nvPr/>
        </p:nvPicPr>
        <p:blipFill>
          <a:blip r:embed="rId2"/>
          <a:stretch>
            <a:fillRect/>
          </a:stretch>
        </p:blipFill>
        <p:spPr>
          <a:xfrm>
            <a:off x="1064796" y="804973"/>
            <a:ext cx="6723645" cy="3653871"/>
          </a:xfrm>
          <a:prstGeom prst="rect">
            <a:avLst/>
          </a:prstGeom>
        </p:spPr>
      </p:pic>
      <p:sp>
        <p:nvSpPr>
          <p:cNvPr id="9" name="TextBox 8">
            <a:extLst>
              <a:ext uri="{FF2B5EF4-FFF2-40B4-BE49-F238E27FC236}">
                <a16:creationId xmlns:a16="http://schemas.microsoft.com/office/drawing/2014/main" id="{65D7764E-DF0B-CC30-0D63-B58B720238E5}"/>
              </a:ext>
            </a:extLst>
          </p:cNvPr>
          <p:cNvSpPr txBox="1"/>
          <p:nvPr/>
        </p:nvSpPr>
        <p:spPr>
          <a:xfrm>
            <a:off x="3884694" y="2766762"/>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3082089" y="2886574"/>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6892090" y="200425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2A1927E-176C-3E81-7F2D-1C67F9C04096}"/>
              </a:ext>
            </a:extLst>
          </p:cNvPr>
          <p:cNvSpPr txBox="1"/>
          <p:nvPr/>
        </p:nvSpPr>
        <p:spPr>
          <a:xfrm>
            <a:off x="7744827" y="1884447"/>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6" name="TextBox 5">
            <a:extLst>
              <a:ext uri="{FF2B5EF4-FFF2-40B4-BE49-F238E27FC236}">
                <a16:creationId xmlns:a16="http://schemas.microsoft.com/office/drawing/2014/main" id="{67F6AE5B-9A13-3E45-3571-7CD07BAB052A}"/>
              </a:ext>
            </a:extLst>
          </p:cNvPr>
          <p:cNvSpPr txBox="1"/>
          <p:nvPr/>
        </p:nvSpPr>
        <p:spPr>
          <a:xfrm>
            <a:off x="2799347" y="4528887"/>
            <a:ext cx="3134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Stroke does increase in age</a:t>
            </a:r>
          </a:p>
        </p:txBody>
      </p:sp>
      <p:sp>
        <p:nvSpPr>
          <p:cNvPr id="12" name="TextBox 11">
            <a:extLst>
              <a:ext uri="{FF2B5EF4-FFF2-40B4-BE49-F238E27FC236}">
                <a16:creationId xmlns:a16="http://schemas.microsoft.com/office/drawing/2014/main" id="{9BA29CE5-8A96-15E1-00B2-A61441065036}"/>
              </a:ext>
            </a:extLst>
          </p:cNvPr>
          <p:cNvSpPr txBox="1"/>
          <p:nvPr/>
        </p:nvSpPr>
        <p:spPr>
          <a:xfrm>
            <a:off x="1957137" y="458202"/>
            <a:ext cx="55104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happen to higher age patient ?</a:t>
            </a:r>
          </a:p>
        </p:txBody>
      </p:sp>
    </p:spTree>
    <p:extLst>
      <p:ext uri="{BB962C8B-B14F-4D97-AF65-F5344CB8AC3E}">
        <p14:creationId xmlns:p14="http://schemas.microsoft.com/office/powerpoint/2010/main" val="157550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8A364175-0B4D-8477-E7DE-1E4B319BF7A5}"/>
              </a:ext>
            </a:extLst>
          </p:cNvPr>
          <p:cNvPicPr>
            <a:picLocks noChangeAspect="1"/>
          </p:cNvPicPr>
          <p:nvPr/>
        </p:nvPicPr>
        <p:blipFill>
          <a:blip r:embed="rId2"/>
          <a:stretch>
            <a:fillRect/>
          </a:stretch>
        </p:blipFill>
        <p:spPr>
          <a:xfrm>
            <a:off x="1012588" y="780674"/>
            <a:ext cx="7265932" cy="3663572"/>
          </a:xfrm>
          <a:prstGeom prst="rect">
            <a:avLst/>
          </a:prstGeom>
        </p:spPr>
      </p:pic>
      <p:sp>
        <p:nvSpPr>
          <p:cNvPr id="4" name="TextBox 3">
            <a:extLst>
              <a:ext uri="{FF2B5EF4-FFF2-40B4-BE49-F238E27FC236}">
                <a16:creationId xmlns:a16="http://schemas.microsoft.com/office/drawing/2014/main" id="{D1F51B1E-2F37-EB60-F560-40A4CE53C53C}"/>
              </a:ext>
            </a:extLst>
          </p:cNvPr>
          <p:cNvSpPr txBox="1"/>
          <p:nvPr/>
        </p:nvSpPr>
        <p:spPr>
          <a:xfrm>
            <a:off x="1594461"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does not show a correlation with </a:t>
            </a:r>
            <a:r>
              <a:rPr lang="en-US" err="1">
                <a:ea typeface="+mn-lt"/>
                <a:cs typeface="+mn-lt"/>
              </a:rPr>
              <a:t>avg_glucose_level</a:t>
            </a:r>
            <a:endParaRPr lang="en-US" err="1">
              <a:cs typeface="Calibri"/>
            </a:endParaRPr>
          </a:p>
        </p:txBody>
      </p:sp>
      <p:sp>
        <p:nvSpPr>
          <p:cNvPr id="3" name="TextBox 2">
            <a:extLst>
              <a:ext uri="{FF2B5EF4-FFF2-40B4-BE49-F238E27FC236}">
                <a16:creationId xmlns:a16="http://schemas.microsoft.com/office/drawing/2014/main" id="{D2A1927E-176C-3E81-7F2D-1C67F9C04096}"/>
              </a:ext>
            </a:extLst>
          </p:cNvPr>
          <p:cNvSpPr txBox="1"/>
          <p:nvPr/>
        </p:nvSpPr>
        <p:spPr>
          <a:xfrm>
            <a:off x="6381248" y="313773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5608721" y="3287628"/>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2681036" y="3438022"/>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65D7764E-DF0B-CC30-0D63-B58B720238E5}"/>
              </a:ext>
            </a:extLst>
          </p:cNvPr>
          <p:cNvSpPr txBox="1"/>
          <p:nvPr/>
        </p:nvSpPr>
        <p:spPr>
          <a:xfrm>
            <a:off x="3413458" y="3318209"/>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sp>
        <p:nvSpPr>
          <p:cNvPr id="5" name="TextBox 4">
            <a:extLst>
              <a:ext uri="{FF2B5EF4-FFF2-40B4-BE49-F238E27FC236}">
                <a16:creationId xmlns:a16="http://schemas.microsoft.com/office/drawing/2014/main" id="{6459A2B1-18C0-F0B7-7F4A-68374CD8F1AE}"/>
              </a:ext>
            </a:extLst>
          </p:cNvPr>
          <p:cNvSpPr txBox="1"/>
          <p:nvPr/>
        </p:nvSpPr>
        <p:spPr>
          <a:xfrm>
            <a:off x="2037347" y="458203"/>
            <a:ext cx="5169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patient has higher glucose level ?</a:t>
            </a:r>
          </a:p>
        </p:txBody>
      </p:sp>
    </p:spTree>
    <p:extLst>
      <p:ext uri="{BB962C8B-B14F-4D97-AF65-F5344CB8AC3E}">
        <p14:creationId xmlns:p14="http://schemas.microsoft.com/office/powerpoint/2010/main" val="287007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7645400" cy="5086008"/>
          </a:xfrm>
          <a:prstGeom prst="rect">
            <a:avLst/>
          </a:prstGeom>
        </p:spPr>
        <p:txBody>
          <a:bodyPr vert="horz" wrap="square" lIns="0" tIns="0" rIns="0" bIns="0" rtlCol="0" anchor="t">
            <a:spAutoFit/>
          </a:bodyPr>
          <a:lstStyle/>
          <a:p>
            <a:pPr marL="12700">
              <a:lnSpc>
                <a:spcPct val="100000"/>
              </a:lnSpc>
            </a:pPr>
            <a:r>
              <a:rPr sz="1200" b="1" spc="-120">
                <a:solidFill>
                  <a:srgbClr val="252525"/>
                </a:solidFill>
                <a:latin typeface="Arial"/>
                <a:cs typeface="Arial"/>
              </a:rPr>
              <a:t>Introduction</a:t>
            </a:r>
          </a:p>
          <a:p>
            <a:pPr>
              <a:lnSpc>
                <a:spcPct val="100000"/>
              </a:lnSpc>
            </a:pPr>
            <a:endParaRPr sz="1200">
              <a:latin typeface="Times New Roman"/>
              <a:cs typeface="Times New Roman"/>
            </a:endParaRPr>
          </a:p>
          <a:p>
            <a:pPr>
              <a:lnSpc>
                <a:spcPct val="100000"/>
              </a:lnSpc>
              <a:spcBef>
                <a:spcPts val="29"/>
              </a:spcBef>
            </a:pPr>
            <a:endParaRPr sz="1750">
              <a:latin typeface="Times New Roman"/>
              <a:cs typeface="Times New Roman"/>
            </a:endParaRPr>
          </a:p>
          <a:p>
            <a:pPr marL="271780">
              <a:lnSpc>
                <a:spcPct val="100000"/>
              </a:lnSpc>
            </a:pPr>
            <a:r>
              <a:rPr sz="1200" b="1">
                <a:solidFill>
                  <a:srgbClr val="252525"/>
                </a:solidFill>
                <a:latin typeface="Arial"/>
                <a:cs typeface="Arial"/>
              </a:rPr>
              <a:t>P</a:t>
            </a:r>
            <a:r>
              <a:rPr sz="1200" b="1" spc="-10">
                <a:solidFill>
                  <a:srgbClr val="252525"/>
                </a:solidFill>
                <a:latin typeface="Arial"/>
                <a:cs typeface="Arial"/>
              </a:rPr>
              <a:t>r</a:t>
            </a:r>
            <a:r>
              <a:rPr sz="1200" b="1" spc="5">
                <a:solidFill>
                  <a:srgbClr val="252525"/>
                </a:solidFill>
                <a:latin typeface="Arial"/>
                <a:cs typeface="Arial"/>
              </a:rPr>
              <a:t>o</a:t>
            </a:r>
            <a:r>
              <a:rPr sz="1200" b="1" spc="-15">
                <a:solidFill>
                  <a:srgbClr val="252525"/>
                </a:solidFill>
                <a:latin typeface="Arial"/>
                <a:cs typeface="Arial"/>
              </a:rPr>
              <a:t>j</a:t>
            </a:r>
            <a:r>
              <a:rPr sz="1200" b="1" spc="-10">
                <a:solidFill>
                  <a:srgbClr val="252525"/>
                </a:solidFill>
                <a:latin typeface="Arial"/>
                <a:cs typeface="Arial"/>
              </a:rPr>
              <a:t>ec</a:t>
            </a:r>
            <a:r>
              <a:rPr sz="1200" b="1">
                <a:solidFill>
                  <a:srgbClr val="252525"/>
                </a:solidFill>
                <a:latin typeface="Arial"/>
                <a:cs typeface="Arial"/>
              </a:rPr>
              <a:t>t</a:t>
            </a:r>
            <a:r>
              <a:rPr sz="1200" b="1" spc="25">
                <a:solidFill>
                  <a:srgbClr val="252525"/>
                </a:solidFill>
                <a:latin typeface="Arial"/>
                <a:cs typeface="Arial"/>
              </a:rPr>
              <a:t> </a:t>
            </a:r>
            <a:r>
              <a:rPr sz="1200" b="1">
                <a:solidFill>
                  <a:srgbClr val="252525"/>
                </a:solidFill>
                <a:latin typeface="Arial"/>
                <a:cs typeface="Arial"/>
              </a:rPr>
              <a:t>O</a:t>
            </a:r>
            <a:r>
              <a:rPr sz="1200" b="1" spc="5">
                <a:solidFill>
                  <a:srgbClr val="252525"/>
                </a:solidFill>
                <a:latin typeface="Arial"/>
                <a:cs typeface="Arial"/>
              </a:rPr>
              <a:t>b</a:t>
            </a:r>
            <a:r>
              <a:rPr sz="1200" b="1" spc="-15">
                <a:solidFill>
                  <a:srgbClr val="252525"/>
                </a:solidFill>
                <a:latin typeface="Arial"/>
                <a:cs typeface="Arial"/>
              </a:rPr>
              <a:t>j</a:t>
            </a:r>
            <a:r>
              <a:rPr sz="1200" b="1" spc="-10">
                <a:solidFill>
                  <a:srgbClr val="252525"/>
                </a:solidFill>
                <a:latin typeface="Arial"/>
                <a:cs typeface="Arial"/>
              </a:rPr>
              <a:t>ec</a:t>
            </a:r>
            <a:r>
              <a:rPr sz="1200" b="1">
                <a:solidFill>
                  <a:srgbClr val="252525"/>
                </a:solidFill>
                <a:latin typeface="Arial"/>
                <a:cs typeface="Arial"/>
              </a:rPr>
              <a:t>t</a:t>
            </a:r>
            <a:r>
              <a:rPr sz="1200" b="1" spc="5">
                <a:solidFill>
                  <a:srgbClr val="252525"/>
                </a:solidFill>
                <a:latin typeface="Arial"/>
                <a:cs typeface="Arial"/>
              </a:rPr>
              <a:t>i</a:t>
            </a:r>
            <a:r>
              <a:rPr sz="1200" b="1" spc="-10">
                <a:solidFill>
                  <a:srgbClr val="252525"/>
                </a:solidFill>
                <a:latin typeface="Arial"/>
                <a:cs typeface="Arial"/>
              </a:rPr>
              <a:t>ve</a:t>
            </a:r>
            <a:r>
              <a:rPr sz="1200" b="1">
                <a:solidFill>
                  <a:srgbClr val="252525"/>
                </a:solidFill>
                <a:latin typeface="Arial"/>
                <a:cs typeface="Arial"/>
              </a:rPr>
              <a:t>s</a:t>
            </a:r>
            <a:endParaRPr sz="1200">
              <a:latin typeface="Arial"/>
              <a:cs typeface="Arial"/>
            </a:endParaRPr>
          </a:p>
          <a:p>
            <a:pPr marL="271780">
              <a:lnSpc>
                <a:spcPct val="100000"/>
              </a:lnSpc>
            </a:pPr>
            <a:endParaRPr sz="1200" b="1">
              <a:solidFill>
                <a:srgbClr val="252525"/>
              </a:solidFill>
              <a:latin typeface="Arial"/>
              <a:cs typeface="Arial"/>
            </a:endParaRPr>
          </a:p>
          <a:p>
            <a:pPr marL="271780"/>
            <a:r>
              <a:rPr lang="en-US" sz="1200">
                <a:ea typeface="+mn-lt"/>
                <a:cs typeface="+mn-lt"/>
              </a:rPr>
              <a:t>Personal – medical professionals</a:t>
            </a:r>
          </a:p>
          <a:p>
            <a:pPr marL="271780"/>
            <a:endParaRPr lang="en-US" sz="1200">
              <a:ea typeface="+mn-lt"/>
              <a:cs typeface="+mn-lt"/>
            </a:endParaRPr>
          </a:p>
          <a:p>
            <a:pPr marL="271780"/>
            <a:r>
              <a:rPr lang="en-US" sz="1200">
                <a:ea typeface="+mn-lt"/>
                <a:cs typeface="+mn-lt"/>
              </a:rPr>
              <a:t>How might we use patients' records to assist medical professionals in predicting the probability of a patient suffering a stroke for a proof of concept. </a:t>
            </a:r>
            <a:endParaRPr>
              <a:cs typeface="Calibri"/>
            </a:endParaRPr>
          </a:p>
          <a:p>
            <a:pPr>
              <a:lnSpc>
                <a:spcPct val="100000"/>
              </a:lnSpc>
            </a:pPr>
            <a:endParaRPr sz="1200">
              <a:latin typeface="Times New Roman"/>
              <a:cs typeface="Times New Roman"/>
            </a:endParaRPr>
          </a:p>
          <a:p>
            <a:pPr>
              <a:lnSpc>
                <a:spcPct val="100000"/>
              </a:lnSpc>
              <a:spcBef>
                <a:spcPts val="8"/>
              </a:spcBef>
            </a:pPr>
            <a:endParaRPr sz="1300">
              <a:latin typeface="Times New Roman"/>
              <a:cs typeface="Times New Roman"/>
            </a:endParaRPr>
          </a:p>
          <a:p>
            <a:pPr marL="271780"/>
            <a:r>
              <a:rPr sz="1200" b="1" spc="-75">
                <a:solidFill>
                  <a:srgbClr val="252525"/>
                </a:solidFill>
                <a:latin typeface="Arial"/>
                <a:cs typeface="Arial"/>
              </a:rPr>
              <a:t>T</a:t>
            </a:r>
            <a:r>
              <a:rPr sz="1200" b="1" spc="5">
                <a:solidFill>
                  <a:srgbClr val="252525"/>
                </a:solidFill>
                <a:latin typeface="Arial"/>
                <a:cs typeface="Arial"/>
              </a:rPr>
              <a:t>oo</a:t>
            </a:r>
            <a:r>
              <a:rPr sz="1200" b="1">
                <a:solidFill>
                  <a:srgbClr val="252525"/>
                </a:solidFill>
                <a:latin typeface="Arial"/>
                <a:cs typeface="Arial"/>
              </a:rPr>
              <a:t>ls</a:t>
            </a:r>
            <a:r>
              <a:rPr lang="en-US" sz="1200" b="1" spc="-25">
                <a:solidFill>
                  <a:srgbClr val="252525"/>
                </a:solidFill>
                <a:latin typeface="Arial"/>
                <a:cs typeface="Arial"/>
              </a:rPr>
              <a:t> </a:t>
            </a:r>
            <a:endParaRPr lang="en-US" sz="1200" b="1">
              <a:solidFill>
                <a:srgbClr val="252525"/>
              </a:solidFill>
              <a:latin typeface="Arial"/>
              <a:cs typeface="Arial"/>
            </a:endParaRPr>
          </a:p>
          <a:p>
            <a:pPr marL="500380" indent="-228600">
              <a:buClr>
                <a:srgbClr val="252525"/>
              </a:buClr>
              <a:buFont typeface="Arial"/>
              <a:buChar char="•"/>
            </a:pPr>
            <a:r>
              <a:rPr lang="en-US" sz="1200" spc="-20">
                <a:solidFill>
                  <a:srgbClr val="252525"/>
                </a:solidFill>
                <a:latin typeface="Calibri"/>
                <a:cs typeface="Arial"/>
              </a:rPr>
              <a:t>M</a:t>
            </a:r>
            <a:r>
              <a:rPr lang="en-US" sz="1200" spc="-10">
                <a:solidFill>
                  <a:srgbClr val="252525"/>
                </a:solidFill>
                <a:latin typeface="Calibri"/>
                <a:cs typeface="Arial"/>
              </a:rPr>
              <a:t>u</a:t>
            </a:r>
            <a:r>
              <a:rPr lang="en-US" sz="1200">
                <a:solidFill>
                  <a:srgbClr val="252525"/>
                </a:solidFill>
                <a:latin typeface="Calibri"/>
                <a:cs typeface="Arial"/>
              </a:rPr>
              <a:t>r</a:t>
            </a:r>
            <a:r>
              <a:rPr lang="en-US" sz="1200" spc="-10">
                <a:solidFill>
                  <a:srgbClr val="252525"/>
                </a:solidFill>
                <a:latin typeface="Calibri"/>
                <a:cs typeface="Arial"/>
              </a:rPr>
              <a:t>a</a:t>
            </a:r>
            <a:r>
              <a:rPr lang="en-US" sz="1200">
                <a:solidFill>
                  <a:srgbClr val="252525"/>
                </a:solidFill>
                <a:latin typeface="Calibri"/>
                <a:cs typeface="Arial"/>
              </a:rPr>
              <a:t>l</a:t>
            </a:r>
            <a:r>
              <a:rPr lang="en-US" sz="1200" spc="20">
                <a:solidFill>
                  <a:srgbClr val="252525"/>
                </a:solidFill>
                <a:latin typeface="Calibri"/>
                <a:cs typeface="Arial"/>
              </a:rPr>
              <a:t> </a:t>
            </a:r>
            <a:r>
              <a:rPr lang="en-US" sz="1200">
                <a:solidFill>
                  <a:srgbClr val="252525"/>
                </a:solidFill>
                <a:latin typeface="Calibri"/>
                <a:cs typeface="Arial"/>
              </a:rPr>
              <a:t>–</a:t>
            </a:r>
            <a:r>
              <a:rPr lang="en-US" sz="1200" spc="-5">
                <a:solidFill>
                  <a:srgbClr val="252525"/>
                </a:solidFill>
                <a:latin typeface="Calibri"/>
                <a:cs typeface="Arial"/>
              </a:rPr>
              <a:t> </a:t>
            </a:r>
            <a:r>
              <a:rPr lang="en-US" sz="1200">
                <a:solidFill>
                  <a:srgbClr val="252525"/>
                </a:solidFill>
                <a:latin typeface="Calibri"/>
                <a:cs typeface="Arial"/>
              </a:rPr>
              <a:t>f</a:t>
            </a:r>
            <a:r>
              <a:rPr lang="en-US" sz="1200" spc="-10">
                <a:solidFill>
                  <a:srgbClr val="252525"/>
                </a:solidFill>
                <a:latin typeface="Calibri"/>
                <a:cs typeface="Arial"/>
              </a:rPr>
              <a:t>o</a:t>
            </a:r>
            <a:r>
              <a:rPr lang="en-US" sz="1200">
                <a:solidFill>
                  <a:srgbClr val="252525"/>
                </a:solidFill>
                <a:latin typeface="Calibri"/>
                <a:cs typeface="Arial"/>
              </a:rPr>
              <a:t>r</a:t>
            </a:r>
            <a:r>
              <a:rPr lang="en-US" sz="1200" spc="5">
                <a:solidFill>
                  <a:srgbClr val="252525"/>
                </a:solidFill>
                <a:latin typeface="Calibri"/>
                <a:cs typeface="Arial"/>
              </a:rPr>
              <a:t> </a:t>
            </a:r>
            <a:r>
              <a:rPr lang="en-US" sz="1200">
                <a:solidFill>
                  <a:srgbClr val="252525"/>
                </a:solidFill>
                <a:latin typeface="Calibri"/>
                <a:cs typeface="Arial"/>
              </a:rPr>
              <a:t>c</a:t>
            </a:r>
            <a:r>
              <a:rPr lang="en-US" sz="1200" spc="-10">
                <a:solidFill>
                  <a:srgbClr val="252525"/>
                </a:solidFill>
                <a:latin typeface="Calibri"/>
                <a:cs typeface="Arial"/>
              </a:rPr>
              <a:t>ollabo</a:t>
            </a:r>
            <a:r>
              <a:rPr lang="en-US" sz="1200">
                <a:solidFill>
                  <a:srgbClr val="252525"/>
                </a:solidFill>
                <a:latin typeface="Calibri"/>
                <a:cs typeface="Arial"/>
              </a:rPr>
              <a:t>r</a:t>
            </a:r>
            <a:r>
              <a:rPr lang="en-US" sz="1200" spc="-10">
                <a:solidFill>
                  <a:srgbClr val="252525"/>
                </a:solidFill>
                <a:latin typeface="Calibri"/>
                <a:cs typeface="Arial"/>
              </a:rPr>
              <a:t>a</a:t>
            </a:r>
            <a:r>
              <a:rPr lang="en-US" sz="1200">
                <a:solidFill>
                  <a:srgbClr val="252525"/>
                </a:solidFill>
                <a:latin typeface="Calibri"/>
                <a:cs typeface="Arial"/>
              </a:rPr>
              <a:t>t</a:t>
            </a:r>
            <a:r>
              <a:rPr lang="en-US" sz="1200" spc="-10">
                <a:solidFill>
                  <a:srgbClr val="252525"/>
                </a:solidFill>
                <a:latin typeface="Calibri"/>
                <a:cs typeface="Arial"/>
              </a:rPr>
              <a:t>io</a:t>
            </a:r>
            <a:r>
              <a:rPr lang="en-US" sz="1200">
                <a:solidFill>
                  <a:srgbClr val="252525"/>
                </a:solidFill>
                <a:latin typeface="Calibri"/>
                <a:cs typeface="Arial"/>
              </a:rPr>
              <a:t>n</a:t>
            </a:r>
            <a:r>
              <a:rPr lang="en-US" sz="1200" spc="15">
                <a:solidFill>
                  <a:srgbClr val="252525"/>
                </a:solidFill>
                <a:latin typeface="Calibri"/>
                <a:cs typeface="Arial"/>
              </a:rPr>
              <a:t> </a:t>
            </a:r>
            <a:r>
              <a:rPr lang="en-US" sz="1200" spc="-10">
                <a:solidFill>
                  <a:srgbClr val="252525"/>
                </a:solidFill>
                <a:latin typeface="Calibri"/>
                <a:cs typeface="Arial"/>
              </a:rPr>
              <a:t>an</a:t>
            </a:r>
            <a:r>
              <a:rPr lang="en-US" sz="1200">
                <a:solidFill>
                  <a:srgbClr val="252525"/>
                </a:solidFill>
                <a:latin typeface="Calibri"/>
                <a:cs typeface="Arial"/>
              </a:rPr>
              <a:t>d</a:t>
            </a:r>
            <a:r>
              <a:rPr lang="en-US" sz="1200" spc="-5">
                <a:solidFill>
                  <a:srgbClr val="252525"/>
                </a:solidFill>
                <a:latin typeface="Calibri"/>
                <a:cs typeface="Arial"/>
              </a:rPr>
              <a:t> </a:t>
            </a:r>
            <a:r>
              <a:rPr lang="en-US" sz="1200">
                <a:solidFill>
                  <a:srgbClr val="252525"/>
                </a:solidFill>
                <a:latin typeface="Calibri"/>
                <a:cs typeface="Arial"/>
              </a:rPr>
              <a:t>E</a:t>
            </a:r>
            <a:r>
              <a:rPr lang="en-US" sz="1200" spc="-10">
                <a:solidFill>
                  <a:srgbClr val="252525"/>
                </a:solidFill>
                <a:latin typeface="Calibri"/>
                <a:cs typeface="Arial"/>
              </a:rPr>
              <a:t>n</a:t>
            </a:r>
            <a:r>
              <a:rPr lang="en-US" sz="1200">
                <a:solidFill>
                  <a:srgbClr val="252525"/>
                </a:solidFill>
                <a:latin typeface="Calibri"/>
                <a:cs typeface="Arial"/>
              </a:rPr>
              <a:t>t</a:t>
            </a:r>
            <a:r>
              <a:rPr lang="en-US" sz="1200" spc="-10">
                <a:solidFill>
                  <a:srgbClr val="252525"/>
                </a:solidFill>
                <a:latin typeface="Calibri"/>
                <a:cs typeface="Arial"/>
              </a:rPr>
              <a:t>e</a:t>
            </a:r>
            <a:r>
              <a:rPr lang="en-US" sz="1200">
                <a:solidFill>
                  <a:srgbClr val="252525"/>
                </a:solidFill>
                <a:latin typeface="Calibri"/>
                <a:cs typeface="Arial"/>
              </a:rPr>
              <a:t>r</a:t>
            </a:r>
            <a:r>
              <a:rPr lang="en-US" sz="1200" spc="-10">
                <a:solidFill>
                  <a:srgbClr val="252525"/>
                </a:solidFill>
                <a:latin typeface="Calibri"/>
                <a:cs typeface="Arial"/>
              </a:rPr>
              <a:t>p</a:t>
            </a:r>
            <a:r>
              <a:rPr lang="en-US" sz="1200">
                <a:solidFill>
                  <a:srgbClr val="252525"/>
                </a:solidFill>
                <a:latin typeface="Calibri"/>
                <a:cs typeface="Arial"/>
              </a:rPr>
              <a:t>r</a:t>
            </a:r>
            <a:r>
              <a:rPr lang="en-US" sz="1200" spc="-10">
                <a:solidFill>
                  <a:srgbClr val="252525"/>
                </a:solidFill>
                <a:latin typeface="Calibri"/>
                <a:cs typeface="Arial"/>
              </a:rPr>
              <a:t>i</a:t>
            </a:r>
            <a:r>
              <a:rPr lang="en-US" sz="1200">
                <a:solidFill>
                  <a:srgbClr val="252525"/>
                </a:solidFill>
                <a:latin typeface="Calibri"/>
                <a:cs typeface="Arial"/>
              </a:rPr>
              <a:t>se</a:t>
            </a:r>
            <a:r>
              <a:rPr lang="en-US" sz="1200" spc="15">
                <a:solidFill>
                  <a:srgbClr val="252525"/>
                </a:solidFill>
                <a:latin typeface="Calibri"/>
                <a:cs typeface="Arial"/>
              </a:rPr>
              <a:t> </a:t>
            </a:r>
            <a:r>
              <a:rPr lang="en-US" sz="1200" spc="-10">
                <a:solidFill>
                  <a:srgbClr val="252525"/>
                </a:solidFill>
                <a:latin typeface="Calibri"/>
                <a:cs typeface="Arial"/>
              </a:rPr>
              <a:t>De</a:t>
            </a:r>
            <a:r>
              <a:rPr lang="en-US" sz="1200">
                <a:solidFill>
                  <a:srgbClr val="252525"/>
                </a:solidFill>
                <a:latin typeface="Calibri"/>
                <a:cs typeface="Arial"/>
              </a:rPr>
              <a:t>s</a:t>
            </a:r>
            <a:r>
              <a:rPr lang="en-US" sz="1200" spc="-10">
                <a:solidFill>
                  <a:srgbClr val="252525"/>
                </a:solidFill>
                <a:latin typeface="Calibri"/>
                <a:cs typeface="Arial"/>
              </a:rPr>
              <a:t>ig</a:t>
            </a:r>
            <a:r>
              <a:rPr lang="en-US" sz="1200">
                <a:solidFill>
                  <a:srgbClr val="252525"/>
                </a:solidFill>
                <a:latin typeface="Calibri"/>
                <a:cs typeface="Arial"/>
              </a:rPr>
              <a:t>n</a:t>
            </a:r>
            <a:r>
              <a:rPr lang="en-US" sz="1200" spc="-25">
                <a:solidFill>
                  <a:srgbClr val="252525"/>
                </a:solidFill>
                <a:latin typeface="Calibri"/>
                <a:cs typeface="Arial"/>
              </a:rPr>
              <a:t> </a:t>
            </a:r>
            <a:r>
              <a:rPr lang="en-US" sz="1200" spc="25">
                <a:solidFill>
                  <a:srgbClr val="252525"/>
                </a:solidFill>
                <a:latin typeface="Calibri"/>
                <a:cs typeface="Arial"/>
              </a:rPr>
              <a:t>T</a:t>
            </a:r>
            <a:r>
              <a:rPr lang="en-US" sz="1200" spc="-10">
                <a:solidFill>
                  <a:srgbClr val="252525"/>
                </a:solidFill>
                <a:latin typeface="Calibri"/>
                <a:cs typeface="Arial"/>
              </a:rPr>
              <a:t>hin</a:t>
            </a:r>
            <a:r>
              <a:rPr lang="en-US" sz="1200" spc="15">
                <a:solidFill>
                  <a:srgbClr val="252525"/>
                </a:solidFill>
                <a:latin typeface="Calibri"/>
                <a:cs typeface="Arial"/>
              </a:rPr>
              <a:t>k</a:t>
            </a:r>
            <a:r>
              <a:rPr lang="en-US" sz="1200" spc="-10">
                <a:solidFill>
                  <a:srgbClr val="252525"/>
                </a:solidFill>
                <a:latin typeface="Calibri"/>
                <a:cs typeface="Arial"/>
              </a:rPr>
              <a:t>in</a:t>
            </a:r>
            <a:r>
              <a:rPr lang="en-US" sz="1200">
                <a:solidFill>
                  <a:srgbClr val="252525"/>
                </a:solidFill>
                <a:latin typeface="Calibri"/>
                <a:cs typeface="Arial"/>
              </a:rPr>
              <a:t>g</a:t>
            </a:r>
            <a:r>
              <a:rPr lang="en-US" sz="1200" spc="-25">
                <a:solidFill>
                  <a:srgbClr val="252525"/>
                </a:solidFill>
                <a:latin typeface="Calibri"/>
                <a:cs typeface="Arial"/>
              </a:rPr>
              <a:t> </a:t>
            </a:r>
            <a:r>
              <a:rPr lang="en-US" sz="1200" spc="-10">
                <a:solidFill>
                  <a:srgbClr val="252525"/>
                </a:solidFill>
                <a:latin typeface="Calibri"/>
                <a:cs typeface="Arial"/>
              </a:rPr>
              <a:t>p</a:t>
            </a:r>
            <a:r>
              <a:rPr lang="en-US" sz="1200">
                <a:solidFill>
                  <a:srgbClr val="252525"/>
                </a:solidFill>
                <a:latin typeface="Calibri"/>
                <a:cs typeface="Arial"/>
              </a:rPr>
              <a:t>r</a:t>
            </a:r>
            <a:r>
              <a:rPr lang="en-US" sz="1200" spc="-10">
                <a:solidFill>
                  <a:srgbClr val="252525"/>
                </a:solidFill>
                <a:latin typeface="Calibri"/>
                <a:cs typeface="Arial"/>
              </a:rPr>
              <a:t>o</a:t>
            </a:r>
            <a:r>
              <a:rPr lang="en-US" sz="1200">
                <a:solidFill>
                  <a:srgbClr val="252525"/>
                </a:solidFill>
                <a:latin typeface="Calibri"/>
                <a:cs typeface="Arial"/>
              </a:rPr>
              <a:t>c</a:t>
            </a:r>
            <a:r>
              <a:rPr lang="en-US" sz="1200" spc="-10">
                <a:solidFill>
                  <a:srgbClr val="252525"/>
                </a:solidFill>
                <a:latin typeface="Calibri"/>
                <a:cs typeface="Arial"/>
              </a:rPr>
              <a:t>e</a:t>
            </a:r>
            <a:r>
              <a:rPr lang="en-US" sz="1200">
                <a:solidFill>
                  <a:srgbClr val="252525"/>
                </a:solidFill>
                <a:latin typeface="Calibri"/>
                <a:cs typeface="Arial"/>
              </a:rPr>
              <a:t>ss</a:t>
            </a:r>
            <a:endParaRPr lang="en-US" sz="1200">
              <a:solidFill>
                <a:srgbClr val="000000"/>
              </a:solidFill>
              <a:latin typeface="Calibri"/>
              <a:cs typeface="Calibri"/>
            </a:endParaRPr>
          </a:p>
          <a:p>
            <a:pPr marL="500380" indent="-228600">
              <a:buClr>
                <a:srgbClr val="252525"/>
              </a:buClr>
              <a:buFont typeface="Arial"/>
              <a:buChar char="•"/>
            </a:pPr>
            <a:endParaRPr lang="en-US" sz="1200">
              <a:solidFill>
                <a:srgbClr val="252525"/>
              </a:solidFill>
              <a:latin typeface="Calibri"/>
              <a:cs typeface="Arial"/>
            </a:endParaRPr>
          </a:p>
          <a:p>
            <a:pPr marL="500380" indent="-228600">
              <a:buClr>
                <a:srgbClr val="252525"/>
              </a:buClr>
              <a:buFont typeface="Arial,Sans-Serif"/>
              <a:buChar char="•"/>
            </a:pPr>
            <a:r>
              <a:rPr lang="en-US" sz="1200">
                <a:solidFill>
                  <a:srgbClr val="252525"/>
                </a:solidFill>
                <a:latin typeface="Calibri"/>
                <a:cs typeface="Calibri"/>
              </a:rPr>
              <a:t>IBM Watson Studio – for data analytics</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Refinery</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Visualization</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Auto AI</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Machine Learning</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Cloud Object Storage</a:t>
            </a:r>
            <a:endParaRPr lang="en-US" sz="1200">
              <a:ea typeface="+mn-lt"/>
              <a:cs typeface="+mn-lt"/>
            </a:endParaRPr>
          </a:p>
          <a:p>
            <a:pPr marL="1243965" lvl="1" indent="-228600">
              <a:buFont typeface="Arial,Sans-Serif"/>
              <a:buChar char="–"/>
            </a:pPr>
            <a:r>
              <a:rPr lang="en-US" sz="1200" err="1">
                <a:solidFill>
                  <a:srgbClr val="252525"/>
                </a:solidFill>
                <a:latin typeface="Calibri"/>
                <a:cs typeface="Calibri"/>
              </a:rPr>
              <a:t>Jupyter</a:t>
            </a:r>
            <a:r>
              <a:rPr lang="en-US" sz="1200">
                <a:solidFill>
                  <a:srgbClr val="252525"/>
                </a:solidFill>
                <a:latin typeface="Calibri"/>
                <a:cs typeface="Calibri"/>
              </a:rPr>
              <a:t> Notebook</a:t>
            </a:r>
            <a:endParaRPr lang="en-US" sz="1200">
              <a:ea typeface="+mn-lt"/>
              <a:cs typeface="+mn-lt"/>
            </a:endParaRPr>
          </a:p>
          <a:p>
            <a:pPr marL="1243965" indent="-287020">
              <a:buFont typeface="Arial,Sans-Serif"/>
              <a:buChar char="–"/>
            </a:pPr>
            <a:r>
              <a:rPr lang="en-US" sz="1200">
                <a:solidFill>
                  <a:srgbClr val="252525"/>
                </a:solidFill>
                <a:latin typeface="Calibri"/>
                <a:cs typeface="Calibri"/>
              </a:rPr>
              <a:t>Python</a:t>
            </a:r>
            <a:endParaRPr lang="en-US" sz="1200">
              <a:ea typeface="+mn-lt"/>
              <a:cs typeface="+mn-lt"/>
            </a:endParaRPr>
          </a:p>
          <a:p>
            <a:pPr marL="1243965" indent="-287020">
              <a:buFont typeface="Arial,Sans-Serif"/>
              <a:buChar char="–"/>
            </a:pPr>
            <a:endParaRPr lang="en-US" sz="1200">
              <a:solidFill>
                <a:srgbClr val="252525"/>
              </a:solidFill>
              <a:latin typeface="Calibri"/>
              <a:cs typeface="Calibri"/>
            </a:endParaRPr>
          </a:p>
          <a:p>
            <a:pPr marL="500380" indent="-228600">
              <a:buClr>
                <a:srgbClr val="252525"/>
              </a:buClr>
              <a:buFont typeface="Arial"/>
              <a:buChar char="•"/>
            </a:pPr>
            <a:r>
              <a:rPr lang="en-US" sz="1200">
                <a:solidFill>
                  <a:srgbClr val="252525"/>
                </a:solidFill>
                <a:latin typeface="Calibri"/>
                <a:cs typeface="Calibri"/>
              </a:rPr>
              <a:t>Libraries: Pandas Seaborn Matplotlib </a:t>
            </a:r>
            <a:r>
              <a:rPr lang="en-US" sz="1200" err="1">
                <a:solidFill>
                  <a:srgbClr val="252525"/>
                </a:solidFill>
                <a:latin typeface="Calibri"/>
                <a:cs typeface="Calibri"/>
              </a:rPr>
              <a:t>Numpy</a:t>
            </a:r>
            <a:endParaRPr lang="en-US" sz="1200" err="1">
              <a:ea typeface="+mn-lt"/>
              <a:cs typeface="+mn-lt"/>
            </a:endParaRPr>
          </a:p>
          <a:p>
            <a:pPr marL="500380" indent="-228600">
              <a:buClr>
                <a:srgbClr val="252525"/>
              </a:buClr>
              <a:buFont typeface="Arial"/>
              <a:buChar char="•"/>
              <a:tabLst>
                <a:tab pos="500380" algn="l"/>
              </a:tabLst>
            </a:pPr>
            <a:endParaRPr lang="en-US" sz="1200">
              <a:solidFill>
                <a:srgbClr val="252525"/>
              </a:solidFill>
              <a:latin typeface="Calibri"/>
              <a:cs typeface="Arial"/>
            </a:endParaRPr>
          </a:p>
          <a:p>
            <a:pPr marL="500380" indent="-228600">
              <a:lnSpc>
                <a:spcPct val="100000"/>
              </a:lnSpc>
              <a:buClr>
                <a:srgbClr val="252525"/>
              </a:buClr>
              <a:buFont typeface="Arial"/>
              <a:buChar char="•"/>
              <a:tabLst>
                <a:tab pos="500380" algn="l"/>
              </a:tabLst>
            </a:pPr>
            <a:endParaRPr lang="en-US" sz="1200">
              <a:solidFill>
                <a:srgbClr val="252525"/>
              </a:solidFill>
              <a:latin typeface="Arial"/>
              <a:cs typeface="Arial"/>
            </a:endParaRPr>
          </a:p>
          <a:p>
            <a:pPr marL="1243965" indent="-287020">
              <a:buClr>
                <a:srgbClr val="252525"/>
              </a:buClr>
              <a:buFont typeface="Arial"/>
              <a:buChar char="–"/>
              <a:tabLst>
                <a:tab pos="1244600" algn="l"/>
              </a:tabLst>
            </a:pPr>
            <a:endParaRPr lang="en-US" sz="1200">
              <a:solidFill>
                <a:srgbClr val="252525"/>
              </a:solidFill>
              <a:latin typeface="Arial"/>
              <a:cs typeface="Arial"/>
            </a:endParaRPr>
          </a:p>
        </p:txBody>
      </p:sp>
      <p:sp>
        <p:nvSpPr>
          <p:cNvPr id="5" name="object 5"/>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a:t>
            </a:fld>
            <a:endParaRPr spc="-5"/>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F51B1E-2F37-EB60-F560-40A4CE53C53C}"/>
              </a:ext>
            </a:extLst>
          </p:cNvPr>
          <p:cNvSpPr txBox="1"/>
          <p:nvPr/>
        </p:nvSpPr>
        <p:spPr>
          <a:xfrm>
            <a:off x="1604488"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does not show a correlation with </a:t>
            </a:r>
            <a:r>
              <a:rPr lang="en-US" err="1">
                <a:ea typeface="+mn-lt"/>
                <a:cs typeface="+mn-lt"/>
              </a:rPr>
              <a:t>bmi</a:t>
            </a:r>
            <a:endParaRPr lang="en-US" err="1">
              <a:cs typeface="Calibri"/>
            </a:endParaRPr>
          </a:p>
        </p:txBody>
      </p:sp>
      <p:pic>
        <p:nvPicPr>
          <p:cNvPr id="3" name="Picture 4" descr="Chart, box and whisker chart&#10;&#10;Description automatically generated">
            <a:extLst>
              <a:ext uri="{FF2B5EF4-FFF2-40B4-BE49-F238E27FC236}">
                <a16:creationId xmlns:a16="http://schemas.microsoft.com/office/drawing/2014/main" id="{13828277-AB73-4DFA-B1F8-C59303F2E016}"/>
              </a:ext>
            </a:extLst>
          </p:cNvPr>
          <p:cNvPicPr>
            <a:picLocks noChangeAspect="1"/>
          </p:cNvPicPr>
          <p:nvPr/>
        </p:nvPicPr>
        <p:blipFill>
          <a:blip r:embed="rId2"/>
          <a:stretch>
            <a:fillRect/>
          </a:stretch>
        </p:blipFill>
        <p:spPr>
          <a:xfrm>
            <a:off x="919820" y="834758"/>
            <a:ext cx="7214801" cy="3650257"/>
          </a:xfrm>
          <a:prstGeom prst="rect">
            <a:avLst/>
          </a:prstGeom>
        </p:spPr>
      </p:pic>
      <p:sp>
        <p:nvSpPr>
          <p:cNvPr id="5" name="object 2">
            <a:extLst>
              <a:ext uri="{FF2B5EF4-FFF2-40B4-BE49-F238E27FC236}">
                <a16:creationId xmlns:a16="http://schemas.microsoft.com/office/drawing/2014/main" id="{BEA41529-6780-B41D-1032-9554F79114DF}"/>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1">
            <a:extLst>
              <a:ext uri="{FF2B5EF4-FFF2-40B4-BE49-F238E27FC236}">
                <a16:creationId xmlns:a16="http://schemas.microsoft.com/office/drawing/2014/main" id="{5CBF190A-25AB-2122-14AD-7D49D52C8A70}"/>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cxnSp>
        <p:nvCxnSpPr>
          <p:cNvPr id="2" name="Straight Arrow Connector 1">
            <a:extLst>
              <a:ext uri="{FF2B5EF4-FFF2-40B4-BE49-F238E27FC236}">
                <a16:creationId xmlns:a16="http://schemas.microsoft.com/office/drawing/2014/main" id="{BCAB74F9-4F44-8E52-CBE4-96D104C3C3C0}"/>
              </a:ext>
            </a:extLst>
          </p:cNvPr>
          <p:cNvCxnSpPr>
            <a:cxnSpLocks/>
          </p:cNvCxnSpPr>
          <p:nvPr/>
        </p:nvCxnSpPr>
        <p:spPr>
          <a:xfrm flipV="1">
            <a:off x="2540668"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4AD757CC-776F-1877-C94C-EA4698C77394}"/>
              </a:ext>
            </a:extLst>
          </p:cNvPr>
          <p:cNvSpPr txBox="1"/>
          <p:nvPr/>
        </p:nvSpPr>
        <p:spPr>
          <a:xfrm>
            <a:off x="3273090" y="272665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11" name="TextBox 10">
            <a:extLst>
              <a:ext uri="{FF2B5EF4-FFF2-40B4-BE49-F238E27FC236}">
                <a16:creationId xmlns:a16="http://schemas.microsoft.com/office/drawing/2014/main" id="{04706A14-5891-363C-AE5E-9C2D8C133D8E}"/>
              </a:ext>
            </a:extLst>
          </p:cNvPr>
          <p:cNvSpPr txBox="1"/>
          <p:nvPr/>
        </p:nvSpPr>
        <p:spPr>
          <a:xfrm>
            <a:off x="6533647" y="2698583"/>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12" name="Straight Arrow Connector 11">
            <a:extLst>
              <a:ext uri="{FF2B5EF4-FFF2-40B4-BE49-F238E27FC236}">
                <a16:creationId xmlns:a16="http://schemas.microsoft.com/office/drawing/2014/main" id="{06A31650-4BB4-CA0B-B2A1-BF29AEE51A35}"/>
              </a:ext>
            </a:extLst>
          </p:cNvPr>
          <p:cNvCxnSpPr>
            <a:cxnSpLocks/>
          </p:cNvCxnSpPr>
          <p:nvPr/>
        </p:nvCxnSpPr>
        <p:spPr>
          <a:xfrm flipV="1">
            <a:off x="5388141"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13" name="TextBox 12">
            <a:extLst>
              <a:ext uri="{FF2B5EF4-FFF2-40B4-BE49-F238E27FC236}">
                <a16:creationId xmlns:a16="http://schemas.microsoft.com/office/drawing/2014/main" id="{227F51C6-0F8D-F06A-F967-5D0F43A744C3}"/>
              </a:ext>
            </a:extLst>
          </p:cNvPr>
          <p:cNvSpPr txBox="1"/>
          <p:nvPr/>
        </p:nvSpPr>
        <p:spPr>
          <a:xfrm>
            <a:off x="2057400" y="458203"/>
            <a:ext cx="5961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patient has a higher </a:t>
            </a:r>
            <a:r>
              <a:rPr lang="en-US" err="1">
                <a:cs typeface="Calibri"/>
              </a:rPr>
              <a:t>bmi</a:t>
            </a:r>
            <a:r>
              <a:rPr lang="en-US">
                <a:cs typeface="Calibri"/>
              </a:rPr>
              <a:t> reading ?</a:t>
            </a:r>
          </a:p>
        </p:txBody>
      </p:sp>
    </p:spTree>
    <p:extLst>
      <p:ext uri="{BB962C8B-B14F-4D97-AF65-F5344CB8AC3E}">
        <p14:creationId xmlns:p14="http://schemas.microsoft.com/office/powerpoint/2010/main" val="2912471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51</a:t>
            </a:fld>
            <a:endParaRPr spc="-5"/>
          </a:p>
        </p:txBody>
      </p:sp>
      <p:pic>
        <p:nvPicPr>
          <p:cNvPr id="5" name="Picture 5" descr="Chart&#10;&#10;Description automatically generated">
            <a:extLst>
              <a:ext uri="{FF2B5EF4-FFF2-40B4-BE49-F238E27FC236}">
                <a16:creationId xmlns:a16="http://schemas.microsoft.com/office/drawing/2014/main" id="{22A85A6F-3A62-BDB6-15B0-FF1F769E4E50}"/>
              </a:ext>
            </a:extLst>
          </p:cNvPr>
          <p:cNvPicPr>
            <a:picLocks noChangeAspect="1"/>
          </p:cNvPicPr>
          <p:nvPr/>
        </p:nvPicPr>
        <p:blipFill>
          <a:blip r:embed="rId3"/>
          <a:stretch>
            <a:fillRect/>
          </a:stretch>
        </p:blipFill>
        <p:spPr>
          <a:xfrm>
            <a:off x="304285" y="1330824"/>
            <a:ext cx="4156504" cy="2945227"/>
          </a:xfrm>
          <a:prstGeom prst="rect">
            <a:avLst/>
          </a:prstGeom>
        </p:spPr>
      </p:pic>
      <p:sp>
        <p:nvSpPr>
          <p:cNvPr id="6" name="TextBox 5">
            <a:extLst>
              <a:ext uri="{FF2B5EF4-FFF2-40B4-BE49-F238E27FC236}">
                <a16:creationId xmlns:a16="http://schemas.microsoft.com/office/drawing/2014/main" id="{697A92B9-A9E4-5002-8A63-32568102B770}"/>
              </a:ext>
            </a:extLst>
          </p:cNvPr>
          <p:cNvSpPr txBox="1"/>
          <p:nvPr/>
        </p:nvSpPr>
        <p:spPr>
          <a:xfrm>
            <a:off x="325828" y="631902"/>
            <a:ext cx="8489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rial"/>
              </a:rPr>
              <a:t>Qns</a:t>
            </a:r>
            <a:r>
              <a:rPr lang="en-US">
                <a:latin typeface="Arial"/>
              </a:rPr>
              <a:t>: Does smoking increases the risk of young and old people having stroke.</a:t>
            </a:r>
            <a:endParaRPr lang="en-US"/>
          </a:p>
        </p:txBody>
      </p:sp>
      <p:pic>
        <p:nvPicPr>
          <p:cNvPr id="7" name="Picture 7" descr="Chart, histogram&#10;&#10;Description automatically generated">
            <a:extLst>
              <a:ext uri="{FF2B5EF4-FFF2-40B4-BE49-F238E27FC236}">
                <a16:creationId xmlns:a16="http://schemas.microsoft.com/office/drawing/2014/main" id="{9EA4A3AB-3ABC-CD66-78EE-9B27A9B8894D}"/>
              </a:ext>
            </a:extLst>
          </p:cNvPr>
          <p:cNvPicPr>
            <a:picLocks noChangeAspect="1"/>
          </p:cNvPicPr>
          <p:nvPr/>
        </p:nvPicPr>
        <p:blipFill>
          <a:blip r:embed="rId4"/>
          <a:stretch>
            <a:fillRect/>
          </a:stretch>
        </p:blipFill>
        <p:spPr>
          <a:xfrm>
            <a:off x="4605981" y="1486448"/>
            <a:ext cx="4318685" cy="2881117"/>
          </a:xfrm>
          <a:prstGeom prst="rect">
            <a:avLst/>
          </a:prstGeom>
        </p:spPr>
      </p:pic>
      <p:sp>
        <p:nvSpPr>
          <p:cNvPr id="8" name="TextBox 7">
            <a:extLst>
              <a:ext uri="{FF2B5EF4-FFF2-40B4-BE49-F238E27FC236}">
                <a16:creationId xmlns:a16="http://schemas.microsoft.com/office/drawing/2014/main" id="{4178D5B8-1F35-8A3C-2D86-00F7D99C2870}"/>
              </a:ext>
            </a:extLst>
          </p:cNvPr>
          <p:cNvSpPr txBox="1"/>
          <p:nvPr/>
        </p:nvSpPr>
        <p:spPr>
          <a:xfrm>
            <a:off x="4574005" y="4538913"/>
            <a:ext cx="4407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Plot show smoking or formerly smoke does not increase in number of people who is having stroke for young and old.</a:t>
            </a:r>
          </a:p>
        </p:txBody>
      </p:sp>
      <p:pic>
        <p:nvPicPr>
          <p:cNvPr id="12" name="Picture 11">
            <a:extLst>
              <a:ext uri="{FF2B5EF4-FFF2-40B4-BE49-F238E27FC236}">
                <a16:creationId xmlns:a16="http://schemas.microsoft.com/office/drawing/2014/main" id="{7DD89042-39B9-4AE7-1682-29F8DF204E32}"/>
              </a:ext>
            </a:extLst>
          </p:cNvPr>
          <p:cNvPicPr>
            <a:picLocks noChangeAspect="1"/>
          </p:cNvPicPr>
          <p:nvPr/>
        </p:nvPicPr>
        <p:blipFill>
          <a:blip r:embed="rId5">
            <a:extLst>
              <a:ext uri="{837473B0-CC2E-450A-ABE3-18F120FF3D39}">
                <a1611:picAttrSrcUrl xmlns="" xmlns:a1611="http://schemas.microsoft.com/office/drawing/2016/11/main" r:id="rId6"/>
              </a:ext>
            </a:extLst>
          </a:blip>
          <a:stretch>
            <a:fillRect/>
          </a:stretch>
        </p:blipFill>
        <p:spPr>
          <a:xfrm>
            <a:off x="5194528" y="2933073"/>
            <a:ext cx="361496" cy="360350"/>
          </a:xfrm>
          <a:prstGeom prst="rect">
            <a:avLst/>
          </a:prstGeom>
        </p:spPr>
      </p:pic>
      <p:pic>
        <p:nvPicPr>
          <p:cNvPr id="14" name="Picture 13">
            <a:extLst>
              <a:ext uri="{FF2B5EF4-FFF2-40B4-BE49-F238E27FC236}">
                <a16:creationId xmlns:a16="http://schemas.microsoft.com/office/drawing/2014/main" id="{E673466D-47DD-0B65-79D5-406860D58135}"/>
              </a:ext>
            </a:extLst>
          </p:cNvPr>
          <p:cNvPicPr>
            <a:picLocks noChangeAspect="1"/>
          </p:cNvPicPr>
          <p:nvPr/>
        </p:nvPicPr>
        <p:blipFill>
          <a:blip r:embed="rId5">
            <a:extLst>
              <a:ext uri="{837473B0-CC2E-450A-ABE3-18F120FF3D39}">
                <a1611:picAttrSrcUrl xmlns="" xmlns:a1611="http://schemas.microsoft.com/office/drawing/2016/11/main" r:id="rId6"/>
              </a:ext>
            </a:extLst>
          </a:blip>
          <a:stretch>
            <a:fillRect/>
          </a:stretch>
        </p:blipFill>
        <p:spPr>
          <a:xfrm>
            <a:off x="5555475" y="1649706"/>
            <a:ext cx="301338" cy="350323"/>
          </a:xfrm>
          <a:prstGeom prst="rect">
            <a:avLst/>
          </a:prstGeom>
        </p:spPr>
      </p:pic>
      <p:sp>
        <p:nvSpPr>
          <p:cNvPr id="15" name="Oval 14">
            <a:extLst>
              <a:ext uri="{FF2B5EF4-FFF2-40B4-BE49-F238E27FC236}">
                <a16:creationId xmlns:a16="http://schemas.microsoft.com/office/drawing/2014/main" id="{7D393B59-C3BE-A279-2795-772E493435CD}"/>
              </a:ext>
            </a:extLst>
          </p:cNvPr>
          <p:cNvSpPr/>
          <p:nvPr/>
        </p:nvSpPr>
        <p:spPr>
          <a:xfrm>
            <a:off x="6140116" y="2655971"/>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33C1FF-F53E-00A4-747A-FED2EC991407}"/>
              </a:ext>
            </a:extLst>
          </p:cNvPr>
          <p:cNvSpPr/>
          <p:nvPr/>
        </p:nvSpPr>
        <p:spPr>
          <a:xfrm>
            <a:off x="6240379" y="3869155"/>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3FDD71-3349-43C4-8473-5AE6B9465BA6}"/>
              </a:ext>
            </a:extLst>
          </p:cNvPr>
          <p:cNvSpPr txBox="1"/>
          <p:nvPr/>
        </p:nvSpPr>
        <p:spPr>
          <a:xfrm>
            <a:off x="299157" y="995118"/>
            <a:ext cx="4098702" cy="877163"/>
          </a:xfrm>
          <a:prstGeom prst="rect">
            <a:avLst/>
          </a:prstGeom>
          <a:noFill/>
        </p:spPr>
        <p:txBody>
          <a:bodyPr wrap="square">
            <a:spAutoFit/>
          </a:bodyPr>
          <a:lstStyle/>
          <a:p>
            <a:r>
              <a:rPr lang="en-US">
                <a:solidFill>
                  <a:srgbClr val="000000"/>
                </a:solidFill>
                <a:latin typeface="Arial"/>
                <a:cs typeface="Arial"/>
              </a:rPr>
              <a:t>Stroke risk increases with Age</a:t>
            </a:r>
          </a:p>
          <a:p>
            <a:pPr marL="171450" indent="-171450">
              <a:buFont typeface="Wingdings" panose="05000000000000000000" pitchFamily="2" charset="2"/>
              <a:buChar char="q"/>
            </a:pPr>
            <a:endParaRPr lang="en-US" sz="900">
              <a:solidFill>
                <a:srgbClr val="000000"/>
              </a:solidFill>
              <a:latin typeface="Arial"/>
              <a:cs typeface="Arial"/>
            </a:endParaRPr>
          </a:p>
          <a:p>
            <a:pPr marL="171450" indent="-171450">
              <a:buFont typeface="Wingdings" panose="05000000000000000000" pitchFamily="2" charset="2"/>
              <a:buChar char="q"/>
            </a:pPr>
            <a:r>
              <a:rPr lang="en-US" sz="800" b="0" i="0">
                <a:solidFill>
                  <a:srgbClr val="000000"/>
                </a:solidFill>
                <a:effectLst/>
                <a:latin typeface="Arial" panose="020B0604020202020204" pitchFamily="34" charset="0"/>
                <a:cs typeface="Arial" panose="020B0604020202020204" pitchFamily="34" charset="0"/>
              </a:rPr>
              <a:t>Generally the presence of stroke increases with age</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Females show presence of stroke at younger age (30s) than males (40s)</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More females show presence of stroke than males at older age (65 above)</a:t>
            </a: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BA5C6981-C435-4A8A-84B8-C32624221AEF}"/>
              </a:ext>
            </a:extLst>
          </p:cNvPr>
          <p:cNvPicPr>
            <a:picLocks noChangeAspect="1"/>
          </p:cNvPicPr>
          <p:nvPr/>
        </p:nvPicPr>
        <p:blipFill>
          <a:blip r:embed="rId2"/>
          <a:stretch>
            <a:fillRect/>
          </a:stretch>
        </p:blipFill>
        <p:spPr>
          <a:xfrm>
            <a:off x="232349" y="2432123"/>
            <a:ext cx="4165510" cy="1761342"/>
          </a:xfrm>
          <a:prstGeom prst="rect">
            <a:avLst/>
          </a:prstGeom>
        </p:spPr>
      </p:pic>
      <p:pic>
        <p:nvPicPr>
          <p:cNvPr id="15" name="Picture 14">
            <a:extLst>
              <a:ext uri="{FF2B5EF4-FFF2-40B4-BE49-F238E27FC236}">
                <a16:creationId xmlns:a16="http://schemas.microsoft.com/office/drawing/2014/main" id="{73C1F20A-4874-4CA3-97CD-65AFA6F5DCA2}"/>
              </a:ext>
            </a:extLst>
          </p:cNvPr>
          <p:cNvPicPr>
            <a:picLocks noChangeAspect="1"/>
          </p:cNvPicPr>
          <p:nvPr/>
        </p:nvPicPr>
        <p:blipFill>
          <a:blip r:embed="rId3"/>
          <a:stretch>
            <a:fillRect/>
          </a:stretch>
        </p:blipFill>
        <p:spPr>
          <a:xfrm>
            <a:off x="4572000" y="823556"/>
            <a:ext cx="4277282" cy="3893915"/>
          </a:xfrm>
          <a:prstGeom prst="rect">
            <a:avLst/>
          </a:prstGeom>
        </p:spPr>
      </p:pic>
      <p:cxnSp>
        <p:nvCxnSpPr>
          <p:cNvPr id="2" name="Straight Arrow Connector 1">
            <a:extLst>
              <a:ext uri="{FF2B5EF4-FFF2-40B4-BE49-F238E27FC236}">
                <a16:creationId xmlns:a16="http://schemas.microsoft.com/office/drawing/2014/main" id="{42A3CD7B-CE8F-AC68-0D17-A42C2673EED3}"/>
              </a:ext>
            </a:extLst>
          </p:cNvPr>
          <p:cNvCxnSpPr/>
          <p:nvPr/>
        </p:nvCxnSpPr>
        <p:spPr>
          <a:xfrm flipV="1">
            <a:off x="1477879" y="3570371"/>
            <a:ext cx="2739189" cy="389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805EF9-BCE7-1378-B5CA-AE84575B3CDC}"/>
              </a:ext>
            </a:extLst>
          </p:cNvPr>
          <p:cNvSpPr txBox="1"/>
          <p:nvPr/>
        </p:nvSpPr>
        <p:spPr>
          <a:xfrm rot="21120000">
            <a:off x="2489168" y="3446763"/>
            <a:ext cx="1570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Stroke increase with age</a:t>
            </a:r>
            <a:endParaRPr lang="en-US">
              <a:cs typeface="Calibri"/>
            </a:endParaRPr>
          </a:p>
        </p:txBody>
      </p:sp>
      <p:sp>
        <p:nvSpPr>
          <p:cNvPr id="4" name="TextBox 3">
            <a:extLst>
              <a:ext uri="{FF2B5EF4-FFF2-40B4-BE49-F238E27FC236}">
                <a16:creationId xmlns:a16="http://schemas.microsoft.com/office/drawing/2014/main" id="{416DAF9F-B3A5-17F2-168B-BEE0DBFE4221}"/>
              </a:ext>
            </a:extLst>
          </p:cNvPr>
          <p:cNvSpPr txBox="1"/>
          <p:nvPr/>
        </p:nvSpPr>
        <p:spPr>
          <a:xfrm>
            <a:off x="5566611" y="638676"/>
            <a:ext cx="18809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Split By Stroke and No Stroke</a:t>
            </a:r>
          </a:p>
        </p:txBody>
      </p:sp>
      <p:sp>
        <p:nvSpPr>
          <p:cNvPr id="6" name="TextBox 5">
            <a:extLst>
              <a:ext uri="{FF2B5EF4-FFF2-40B4-BE49-F238E27FC236}">
                <a16:creationId xmlns:a16="http://schemas.microsoft.com/office/drawing/2014/main" id="{91F303AB-389D-2D0D-0BEE-45A376DA3E55}"/>
              </a:ext>
            </a:extLst>
          </p:cNvPr>
          <p:cNvSpPr txBox="1"/>
          <p:nvPr/>
        </p:nvSpPr>
        <p:spPr>
          <a:xfrm>
            <a:off x="4957512" y="2435893"/>
            <a:ext cx="7178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Stroke</a:t>
            </a:r>
          </a:p>
        </p:txBody>
      </p:sp>
      <p:sp>
        <p:nvSpPr>
          <p:cNvPr id="11" name="TextBox 10">
            <a:extLst>
              <a:ext uri="{FF2B5EF4-FFF2-40B4-BE49-F238E27FC236}">
                <a16:creationId xmlns:a16="http://schemas.microsoft.com/office/drawing/2014/main" id="{1338D72C-E90F-2D4D-1CD5-FCBDB582E61D}"/>
              </a:ext>
            </a:extLst>
          </p:cNvPr>
          <p:cNvSpPr txBox="1"/>
          <p:nvPr/>
        </p:nvSpPr>
        <p:spPr>
          <a:xfrm>
            <a:off x="8075696" y="2205287"/>
            <a:ext cx="9484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No Stroke</a:t>
            </a:r>
          </a:p>
        </p:txBody>
      </p:sp>
      <p:sp>
        <p:nvSpPr>
          <p:cNvPr id="9" name="TextBox 8">
            <a:extLst>
              <a:ext uri="{FF2B5EF4-FFF2-40B4-BE49-F238E27FC236}">
                <a16:creationId xmlns:a16="http://schemas.microsoft.com/office/drawing/2014/main" id="{D4733764-433B-77C2-785D-05A55FD1450E}"/>
              </a:ext>
            </a:extLst>
          </p:cNvPr>
          <p:cNvSpPr txBox="1"/>
          <p:nvPr/>
        </p:nvSpPr>
        <p:spPr>
          <a:xfrm>
            <a:off x="5000123" y="2709112"/>
            <a:ext cx="9484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Male – 102</a:t>
            </a:r>
          </a:p>
          <a:p>
            <a:r>
              <a:rPr lang="en-US" sz="1000">
                <a:cs typeface="Calibri"/>
              </a:rPr>
              <a:t>Female - 132</a:t>
            </a:r>
          </a:p>
        </p:txBody>
      </p:sp>
      <p:cxnSp>
        <p:nvCxnSpPr>
          <p:cNvPr id="10" name="Straight Arrow Connector 9">
            <a:extLst>
              <a:ext uri="{FF2B5EF4-FFF2-40B4-BE49-F238E27FC236}">
                <a16:creationId xmlns:a16="http://schemas.microsoft.com/office/drawing/2014/main" id="{6E0B8EB3-FC4D-DB60-788E-224D4E7D7851}"/>
              </a:ext>
            </a:extLst>
          </p:cNvPr>
          <p:cNvCxnSpPr/>
          <p:nvPr/>
        </p:nvCxnSpPr>
        <p:spPr>
          <a:xfrm>
            <a:off x="4830405" y="1570433"/>
            <a:ext cx="49128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43D83B-CA17-21F5-4D99-892BEB00DB56}"/>
              </a:ext>
            </a:extLst>
          </p:cNvPr>
          <p:cNvSpPr txBox="1"/>
          <p:nvPr/>
        </p:nvSpPr>
        <p:spPr>
          <a:xfrm>
            <a:off x="4704347" y="1230229"/>
            <a:ext cx="1209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No Male has stroke at age below 40</a:t>
            </a:r>
          </a:p>
        </p:txBody>
      </p:sp>
      <p:cxnSp>
        <p:nvCxnSpPr>
          <p:cNvPr id="14" name="Straight Arrow Connector 13">
            <a:extLst>
              <a:ext uri="{FF2B5EF4-FFF2-40B4-BE49-F238E27FC236}">
                <a16:creationId xmlns:a16="http://schemas.microsoft.com/office/drawing/2014/main" id="{D06E1876-0054-2A23-5C96-304F0717AB87}"/>
              </a:ext>
            </a:extLst>
          </p:cNvPr>
          <p:cNvCxnSpPr/>
          <p:nvPr/>
        </p:nvCxnSpPr>
        <p:spPr>
          <a:xfrm flipV="1">
            <a:off x="4638675" y="3360318"/>
            <a:ext cx="721895"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16457E-CD31-0013-6D3A-A82F6FE074B5}"/>
              </a:ext>
            </a:extLst>
          </p:cNvPr>
          <p:cNvSpPr txBox="1"/>
          <p:nvPr/>
        </p:nvSpPr>
        <p:spPr>
          <a:xfrm>
            <a:off x="4829676" y="3340768"/>
            <a:ext cx="93846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Age 65 &amp; above</a:t>
            </a:r>
          </a:p>
        </p:txBody>
      </p:sp>
      <p:sp>
        <p:nvSpPr>
          <p:cNvPr id="17" name="TextBox 16">
            <a:extLst>
              <a:ext uri="{FF2B5EF4-FFF2-40B4-BE49-F238E27FC236}">
                <a16:creationId xmlns:a16="http://schemas.microsoft.com/office/drawing/2014/main" id="{5A07D834-50B0-6153-865D-79662DCD7FB9}"/>
              </a:ext>
            </a:extLst>
          </p:cNvPr>
          <p:cNvSpPr txBox="1"/>
          <p:nvPr/>
        </p:nvSpPr>
        <p:spPr>
          <a:xfrm>
            <a:off x="4889833" y="3521243"/>
            <a:ext cx="948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cs typeface="Calibri"/>
              </a:rPr>
              <a:t>Male – 60</a:t>
            </a:r>
          </a:p>
          <a:p>
            <a:r>
              <a:rPr lang="en-US" sz="900">
                <a:cs typeface="Calibri"/>
              </a:rPr>
              <a:t>Female - 84</a:t>
            </a:r>
          </a:p>
        </p:txBody>
      </p:sp>
    </p:spTree>
    <p:extLst>
      <p:ext uri="{BB962C8B-B14F-4D97-AF65-F5344CB8AC3E}">
        <p14:creationId xmlns:p14="http://schemas.microsoft.com/office/powerpoint/2010/main" val="4167020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73293-1DEB-45C0-A0E8-6D6577ABBFF5}"/>
              </a:ext>
            </a:extLst>
          </p:cNvPr>
          <p:cNvPicPr>
            <a:picLocks noChangeAspect="1"/>
          </p:cNvPicPr>
          <p:nvPr/>
        </p:nvPicPr>
        <p:blipFill>
          <a:blip r:embed="rId2"/>
          <a:stretch>
            <a:fillRect/>
          </a:stretch>
        </p:blipFill>
        <p:spPr>
          <a:xfrm>
            <a:off x="1239037" y="1647880"/>
            <a:ext cx="5806943" cy="2720576"/>
          </a:xfrm>
          <a:prstGeom prst="rect">
            <a:avLst/>
          </a:prstGeom>
        </p:spPr>
      </p:pic>
      <p:sp>
        <p:nvSpPr>
          <p:cNvPr id="5" name="TextBox 4">
            <a:extLst>
              <a:ext uri="{FF2B5EF4-FFF2-40B4-BE49-F238E27FC236}">
                <a16:creationId xmlns:a16="http://schemas.microsoft.com/office/drawing/2014/main" id="{093FDD71-3349-43C4-8473-5AE6B9465BA6}"/>
              </a:ext>
            </a:extLst>
          </p:cNvPr>
          <p:cNvSpPr txBox="1"/>
          <p:nvPr/>
        </p:nvSpPr>
        <p:spPr>
          <a:xfrm>
            <a:off x="353377" y="658185"/>
            <a:ext cx="7432878" cy="523220"/>
          </a:xfrm>
          <a:prstGeom prst="rect">
            <a:avLst/>
          </a:prstGeom>
          <a:noFill/>
        </p:spPr>
        <p:txBody>
          <a:bodyPr wrap="square" lIns="91440" tIns="45720" rIns="91440" bIns="45720" anchor="t">
            <a:spAutoFit/>
          </a:bodyPr>
          <a:lstStyle/>
          <a:p>
            <a:r>
              <a:rPr lang="en-SG" sz="1800" b="0" i="0">
                <a:solidFill>
                  <a:srgbClr val="000000"/>
                </a:solidFill>
                <a:effectLst/>
                <a:latin typeface="Arial"/>
                <a:cs typeface="Arial"/>
              </a:rPr>
              <a:t>Overweight and obesity:=&gt;</a:t>
            </a:r>
            <a:r>
              <a:rPr lang="en-US">
                <a:solidFill>
                  <a:srgbClr val="000000"/>
                </a:solidFill>
                <a:latin typeface="Arial"/>
                <a:cs typeface="Arial"/>
              </a:rPr>
              <a:t> Male</a:t>
            </a:r>
            <a:r>
              <a:rPr lang="en-US" sz="1800" b="0" i="0">
                <a:solidFill>
                  <a:srgbClr val="000000"/>
                </a:solidFill>
                <a:effectLst/>
                <a:latin typeface="Arial"/>
                <a:cs typeface="Arial"/>
              </a:rPr>
              <a:t> BMI </a:t>
            </a:r>
            <a:r>
              <a:rPr lang="en-US" sz="1800">
                <a:solidFill>
                  <a:srgbClr val="000000"/>
                </a:solidFill>
                <a:latin typeface="Arial"/>
                <a:cs typeface="Arial"/>
              </a:rPr>
              <a:t>vs stroke | </a:t>
            </a:r>
            <a:r>
              <a:rPr lang="en-US">
                <a:solidFill>
                  <a:srgbClr val="000000"/>
                </a:solidFill>
                <a:latin typeface="Arial"/>
                <a:cs typeface="Arial"/>
              </a:rPr>
              <a:t>Female </a:t>
            </a:r>
            <a:r>
              <a:rPr lang="en-US" sz="1800">
                <a:solidFill>
                  <a:srgbClr val="000000"/>
                </a:solidFill>
                <a:latin typeface="Arial"/>
                <a:cs typeface="Arial"/>
              </a:rPr>
              <a:t>BMI vs stroke</a:t>
            </a:r>
          </a:p>
          <a:p>
            <a:endParaRPr lang="en-US" sz="1000">
              <a:latin typeface="Arial"/>
              <a:cs typeface="Arial"/>
            </a:endParaRP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2" name="Oval 1">
            <a:extLst>
              <a:ext uri="{FF2B5EF4-FFF2-40B4-BE49-F238E27FC236}">
                <a16:creationId xmlns:a16="http://schemas.microsoft.com/office/drawing/2014/main" id="{2E9D7E87-360B-5E6A-33F1-65D7294AC10C}"/>
              </a:ext>
            </a:extLst>
          </p:cNvPr>
          <p:cNvSpPr/>
          <p:nvPr/>
        </p:nvSpPr>
        <p:spPr>
          <a:xfrm>
            <a:off x="2360194" y="1914023"/>
            <a:ext cx="531395" cy="52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91E085-CF2B-1551-7079-270A018CBE80}"/>
              </a:ext>
            </a:extLst>
          </p:cNvPr>
          <p:cNvSpPr/>
          <p:nvPr/>
        </p:nvSpPr>
        <p:spPr>
          <a:xfrm>
            <a:off x="5067299" y="1914023"/>
            <a:ext cx="541421" cy="772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B81086-B1E1-07FC-E914-4C4F24C987D1}"/>
              </a:ext>
            </a:extLst>
          </p:cNvPr>
          <p:cNvSpPr txBox="1"/>
          <p:nvPr/>
        </p:nvSpPr>
        <p:spPr>
          <a:xfrm>
            <a:off x="423560" y="1229684"/>
            <a:ext cx="2941089"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a:solidFill>
                  <a:srgbClr val="000000"/>
                </a:solidFill>
                <a:latin typeface="Arial"/>
                <a:cs typeface="Arial"/>
              </a:rPr>
              <a:t>Males’ BMI between 25 to 35 show more stroke present especially for older age (70 above)</a:t>
            </a:r>
            <a:endParaRPr lang="en-US"/>
          </a:p>
        </p:txBody>
      </p:sp>
      <p:sp>
        <p:nvSpPr>
          <p:cNvPr id="12" name="TextBox 11">
            <a:extLst>
              <a:ext uri="{FF2B5EF4-FFF2-40B4-BE49-F238E27FC236}">
                <a16:creationId xmlns:a16="http://schemas.microsoft.com/office/drawing/2014/main" id="{897EA83B-877F-9EA0-CD2D-5467A1290257}"/>
              </a:ext>
            </a:extLst>
          </p:cNvPr>
          <p:cNvSpPr txBox="1"/>
          <p:nvPr/>
        </p:nvSpPr>
        <p:spPr>
          <a:xfrm>
            <a:off x="5978138" y="1881394"/>
            <a:ext cx="2720510"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b="0" i="0">
                <a:solidFill>
                  <a:srgbClr val="000000"/>
                </a:solidFill>
                <a:effectLst/>
                <a:latin typeface="Arial"/>
                <a:cs typeface="Arial"/>
              </a:rPr>
              <a:t>Females’ BMI between 30 to 42 show more stroke present especially for older age (65 above)</a:t>
            </a:r>
            <a:endParaRPr lang="en-SG" sz="1000"/>
          </a:p>
        </p:txBody>
      </p:sp>
    </p:spTree>
    <p:extLst>
      <p:ext uri="{BB962C8B-B14F-4D97-AF65-F5344CB8AC3E}">
        <p14:creationId xmlns:p14="http://schemas.microsoft.com/office/powerpoint/2010/main" val="2027219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B15AB-32E4-431B-A89A-767F27F66665}"/>
              </a:ext>
            </a:extLst>
          </p:cNvPr>
          <p:cNvPicPr>
            <a:picLocks noChangeAspect="1"/>
          </p:cNvPicPr>
          <p:nvPr/>
        </p:nvPicPr>
        <p:blipFill>
          <a:blip r:embed="rId2"/>
          <a:stretch>
            <a:fillRect/>
          </a:stretch>
        </p:blipFill>
        <p:spPr>
          <a:xfrm>
            <a:off x="4033663" y="690243"/>
            <a:ext cx="4389500" cy="4122777"/>
          </a:xfrm>
          <a:prstGeom prst="rect">
            <a:avLst/>
          </a:prstGeom>
        </p:spPr>
      </p:pic>
      <p:sp>
        <p:nvSpPr>
          <p:cNvPr id="7" name="TextBox 6">
            <a:extLst>
              <a:ext uri="{FF2B5EF4-FFF2-40B4-BE49-F238E27FC236}">
                <a16:creationId xmlns:a16="http://schemas.microsoft.com/office/drawing/2014/main" id="{EA04F7E3-F17A-4B07-84EC-BCA553457F2F}"/>
              </a:ext>
            </a:extLst>
          </p:cNvPr>
          <p:cNvSpPr txBox="1"/>
          <p:nvPr/>
        </p:nvSpPr>
        <p:spPr>
          <a:xfrm>
            <a:off x="847831" y="2270390"/>
            <a:ext cx="3013023" cy="338554"/>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population show more presence of stroke in </a:t>
            </a:r>
            <a:r>
              <a:rPr lang="en-US" sz="800">
                <a:solidFill>
                  <a:srgbClr val="000000"/>
                </a:solidFill>
                <a:latin typeface="Arial"/>
                <a:cs typeface="Arial"/>
              </a:rPr>
              <a:t>older age with average glucose level</a:t>
            </a:r>
            <a:endParaRPr lang="en-US"/>
          </a:p>
        </p:txBody>
      </p:sp>
      <p:sp>
        <p:nvSpPr>
          <p:cNvPr id="2" name="object 2">
            <a:extLst>
              <a:ext uri="{FF2B5EF4-FFF2-40B4-BE49-F238E27FC236}">
                <a16:creationId xmlns:a16="http://schemas.microsoft.com/office/drawing/2014/main" id="{A788412A-9C59-7EA8-0609-0FB12EC3281F}"/>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5" name="object 3">
            <a:extLst>
              <a:ext uri="{FF2B5EF4-FFF2-40B4-BE49-F238E27FC236}">
                <a16:creationId xmlns:a16="http://schemas.microsoft.com/office/drawing/2014/main" id="{FFDB5D4A-DA4E-07F5-069C-86F4BD746BE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TextBox 5">
            <a:extLst>
              <a:ext uri="{FF2B5EF4-FFF2-40B4-BE49-F238E27FC236}">
                <a16:creationId xmlns:a16="http://schemas.microsoft.com/office/drawing/2014/main" id="{74442B6A-5E72-6C90-F3BF-DAC9C214FD0B}"/>
              </a:ext>
            </a:extLst>
          </p:cNvPr>
          <p:cNvSpPr txBox="1"/>
          <p:nvPr/>
        </p:nvSpPr>
        <p:spPr>
          <a:xfrm>
            <a:off x="777647" y="3613916"/>
            <a:ext cx="3013023" cy="461665"/>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population show more presence of stroke in older age and higher </a:t>
            </a:r>
            <a:r>
              <a:rPr lang="en-US" sz="800" b="0" i="0" err="1">
                <a:solidFill>
                  <a:srgbClr val="000000"/>
                </a:solidFill>
                <a:effectLst/>
                <a:latin typeface="Arial"/>
                <a:cs typeface="Arial"/>
              </a:rPr>
              <a:t>bmi</a:t>
            </a:r>
            <a:endParaRPr lang="en-US" sz="800" b="0" i="0">
              <a:solidFill>
                <a:srgbClr val="000000"/>
              </a:solidFill>
              <a:effectLst/>
              <a:latin typeface="Arial"/>
              <a:cs typeface="Arial"/>
            </a:endParaRPr>
          </a:p>
          <a:p>
            <a:pPr marL="171450" indent="-171450">
              <a:buFont typeface="Wingdings" panose="05000000000000000000" pitchFamily="2" charset="2"/>
              <a:buChar char="q"/>
            </a:pPr>
            <a:endParaRPr lang="en-US" sz="800" b="0" i="0">
              <a:solidFill>
                <a:srgbClr val="000000"/>
              </a:solidFill>
              <a:effectLst/>
              <a:latin typeface="Arial"/>
              <a:cs typeface="Arial"/>
            </a:endParaRPr>
          </a:p>
        </p:txBody>
      </p:sp>
      <p:sp>
        <p:nvSpPr>
          <p:cNvPr id="4" name="Oval 3">
            <a:extLst>
              <a:ext uri="{FF2B5EF4-FFF2-40B4-BE49-F238E27FC236}">
                <a16:creationId xmlns:a16="http://schemas.microsoft.com/office/drawing/2014/main" id="{F8355B11-F9A4-31B1-7577-A8FA9A8B57FF}"/>
              </a:ext>
            </a:extLst>
          </p:cNvPr>
          <p:cNvSpPr/>
          <p:nvPr/>
        </p:nvSpPr>
        <p:spPr>
          <a:xfrm>
            <a:off x="4957010" y="3458077"/>
            <a:ext cx="431131" cy="3910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7DAE2C-D404-7B55-DDD8-643EE1EA35E7}"/>
              </a:ext>
            </a:extLst>
          </p:cNvPr>
          <p:cNvSpPr/>
          <p:nvPr/>
        </p:nvSpPr>
        <p:spPr>
          <a:xfrm>
            <a:off x="4987089" y="2014287"/>
            <a:ext cx="370974" cy="8522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17D03-5FB3-65C4-C8D8-0DD51922EDB1}"/>
              </a:ext>
            </a:extLst>
          </p:cNvPr>
          <p:cNvSpPr txBox="1"/>
          <p:nvPr/>
        </p:nvSpPr>
        <p:spPr>
          <a:xfrm>
            <a:off x="884321" y="122020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avg_glucose</a:t>
            </a:r>
            <a:r>
              <a:rPr lang="en-US" sz="1600"/>
              <a:t> vs stroke</a:t>
            </a:r>
            <a:endParaRPr lang="en-US" sz="1600">
              <a:cs typeface="Calibri"/>
            </a:endParaRPr>
          </a:p>
        </p:txBody>
      </p:sp>
    </p:spTree>
    <p:extLst>
      <p:ext uri="{BB962C8B-B14F-4D97-AF65-F5344CB8AC3E}">
        <p14:creationId xmlns:p14="http://schemas.microsoft.com/office/powerpoint/2010/main" val="3763359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D3AF1-86E6-4BB9-9AE0-48557A6FC3DA}"/>
              </a:ext>
            </a:extLst>
          </p:cNvPr>
          <p:cNvPicPr>
            <a:picLocks noChangeAspect="1"/>
          </p:cNvPicPr>
          <p:nvPr/>
        </p:nvPicPr>
        <p:blipFill>
          <a:blip r:embed="rId2"/>
          <a:stretch>
            <a:fillRect/>
          </a:stretch>
        </p:blipFill>
        <p:spPr>
          <a:xfrm>
            <a:off x="3840650" y="682897"/>
            <a:ext cx="2727138" cy="1740986"/>
          </a:xfrm>
          <a:prstGeom prst="rect">
            <a:avLst/>
          </a:prstGeom>
        </p:spPr>
      </p:pic>
      <p:pic>
        <p:nvPicPr>
          <p:cNvPr id="5" name="Picture 4">
            <a:extLst>
              <a:ext uri="{FF2B5EF4-FFF2-40B4-BE49-F238E27FC236}">
                <a16:creationId xmlns:a16="http://schemas.microsoft.com/office/drawing/2014/main" id="{9ECA73DA-AD92-4B26-A498-6AB0A78B2C48}"/>
              </a:ext>
            </a:extLst>
          </p:cNvPr>
          <p:cNvPicPr>
            <a:picLocks noChangeAspect="1"/>
          </p:cNvPicPr>
          <p:nvPr/>
        </p:nvPicPr>
        <p:blipFill>
          <a:blip r:embed="rId3"/>
          <a:stretch>
            <a:fillRect/>
          </a:stretch>
        </p:blipFill>
        <p:spPr>
          <a:xfrm>
            <a:off x="6758189" y="743137"/>
            <a:ext cx="2080676" cy="1191576"/>
          </a:xfrm>
          <a:prstGeom prst="rect">
            <a:avLst/>
          </a:prstGeom>
        </p:spPr>
      </p:pic>
      <p:sp>
        <p:nvSpPr>
          <p:cNvPr id="6" name="TextBox 5">
            <a:extLst>
              <a:ext uri="{FF2B5EF4-FFF2-40B4-BE49-F238E27FC236}">
                <a16:creationId xmlns:a16="http://schemas.microsoft.com/office/drawing/2014/main" id="{1BA6900D-51C1-4335-8F70-49080789B8EB}"/>
              </a:ext>
            </a:extLst>
          </p:cNvPr>
          <p:cNvSpPr txBox="1"/>
          <p:nvPr/>
        </p:nvSpPr>
        <p:spPr>
          <a:xfrm>
            <a:off x="506937" y="1488337"/>
            <a:ext cx="2933193" cy="338554"/>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Self-employed shows highest presence of stroke 8.8%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8" name="Picture 7">
            <a:extLst>
              <a:ext uri="{FF2B5EF4-FFF2-40B4-BE49-F238E27FC236}">
                <a16:creationId xmlns:a16="http://schemas.microsoft.com/office/drawing/2014/main" id="{DFC33B55-6475-4351-BCF6-9FC4309AF620}"/>
              </a:ext>
            </a:extLst>
          </p:cNvPr>
          <p:cNvPicPr>
            <a:picLocks noChangeAspect="1"/>
          </p:cNvPicPr>
          <p:nvPr/>
        </p:nvPicPr>
        <p:blipFill>
          <a:blip r:embed="rId4"/>
          <a:stretch>
            <a:fillRect/>
          </a:stretch>
        </p:blipFill>
        <p:spPr>
          <a:xfrm>
            <a:off x="4474146" y="2423727"/>
            <a:ext cx="1359881" cy="899320"/>
          </a:xfrm>
          <a:prstGeom prst="rect">
            <a:avLst/>
          </a:prstGeom>
        </p:spPr>
      </p:pic>
      <p:pic>
        <p:nvPicPr>
          <p:cNvPr id="12" name="Picture 11">
            <a:extLst>
              <a:ext uri="{FF2B5EF4-FFF2-40B4-BE49-F238E27FC236}">
                <a16:creationId xmlns:a16="http://schemas.microsoft.com/office/drawing/2014/main" id="{0E8AA572-3B44-4ECA-AFCC-BA37197E2BF3}"/>
              </a:ext>
            </a:extLst>
          </p:cNvPr>
          <p:cNvPicPr>
            <a:picLocks noChangeAspect="1"/>
          </p:cNvPicPr>
          <p:nvPr/>
        </p:nvPicPr>
        <p:blipFill>
          <a:blip r:embed="rId5"/>
          <a:stretch>
            <a:fillRect/>
          </a:stretch>
        </p:blipFill>
        <p:spPr>
          <a:xfrm>
            <a:off x="4474146" y="3787781"/>
            <a:ext cx="1387365" cy="899320"/>
          </a:xfrm>
          <a:prstGeom prst="rect">
            <a:avLst/>
          </a:prstGeom>
        </p:spPr>
      </p:pic>
      <p:pic>
        <p:nvPicPr>
          <p:cNvPr id="14" name="Picture 13">
            <a:extLst>
              <a:ext uri="{FF2B5EF4-FFF2-40B4-BE49-F238E27FC236}">
                <a16:creationId xmlns:a16="http://schemas.microsoft.com/office/drawing/2014/main" id="{81BCDC84-0FD8-4A81-AC80-348694844DCF}"/>
              </a:ext>
            </a:extLst>
          </p:cNvPr>
          <p:cNvPicPr>
            <a:picLocks noChangeAspect="1"/>
          </p:cNvPicPr>
          <p:nvPr/>
        </p:nvPicPr>
        <p:blipFill>
          <a:blip r:embed="rId6"/>
          <a:stretch>
            <a:fillRect/>
          </a:stretch>
        </p:blipFill>
        <p:spPr>
          <a:xfrm>
            <a:off x="6122589" y="3787781"/>
            <a:ext cx="1387365" cy="908589"/>
          </a:xfrm>
          <a:prstGeom prst="rect">
            <a:avLst/>
          </a:prstGeom>
        </p:spPr>
      </p:pic>
      <p:sp>
        <p:nvSpPr>
          <p:cNvPr id="15" name="TextBox 14">
            <a:extLst>
              <a:ext uri="{FF2B5EF4-FFF2-40B4-BE49-F238E27FC236}">
                <a16:creationId xmlns:a16="http://schemas.microsoft.com/office/drawing/2014/main" id="{819C97CA-3B2C-4DEC-89C5-181B4B1B7D91}"/>
              </a:ext>
            </a:extLst>
          </p:cNvPr>
          <p:cNvSpPr txBox="1"/>
          <p:nvPr/>
        </p:nvSpPr>
        <p:spPr>
          <a:xfrm>
            <a:off x="3712062" y="2657943"/>
            <a:ext cx="473314" cy="215444"/>
          </a:xfrm>
          <a:prstGeom prst="rect">
            <a:avLst/>
          </a:prstGeom>
          <a:noFill/>
        </p:spPr>
        <p:txBody>
          <a:bodyPr wrap="square">
            <a:spAutoFit/>
          </a:bodyPr>
          <a:lstStyle/>
          <a:p>
            <a:r>
              <a:rPr lang="en-US" sz="800" b="0" i="0">
                <a:solidFill>
                  <a:srgbClr val="000000"/>
                </a:solidFill>
                <a:effectLst/>
                <a:latin typeface="Arial"/>
                <a:cs typeface="Arial"/>
              </a:rPr>
              <a:t>Males</a:t>
            </a:r>
            <a:endParaRPr lang="en-SG" sz="800"/>
          </a:p>
        </p:txBody>
      </p:sp>
      <p:sp>
        <p:nvSpPr>
          <p:cNvPr id="17" name="TextBox 16">
            <a:extLst>
              <a:ext uri="{FF2B5EF4-FFF2-40B4-BE49-F238E27FC236}">
                <a16:creationId xmlns:a16="http://schemas.microsoft.com/office/drawing/2014/main" id="{E49AC90A-D9F9-40DF-A297-AD916B91DEDB}"/>
              </a:ext>
            </a:extLst>
          </p:cNvPr>
          <p:cNvSpPr txBox="1"/>
          <p:nvPr/>
        </p:nvSpPr>
        <p:spPr>
          <a:xfrm>
            <a:off x="3712062" y="4093354"/>
            <a:ext cx="621558" cy="215444"/>
          </a:xfrm>
          <a:prstGeom prst="rect">
            <a:avLst/>
          </a:prstGeom>
          <a:noFill/>
        </p:spPr>
        <p:txBody>
          <a:bodyPr wrap="square">
            <a:spAutoFit/>
          </a:bodyPr>
          <a:lstStyle/>
          <a:p>
            <a:r>
              <a:rPr lang="en-US" sz="800" b="0" i="0">
                <a:solidFill>
                  <a:srgbClr val="000000"/>
                </a:solidFill>
                <a:effectLst/>
                <a:latin typeface="Arial"/>
                <a:cs typeface="Arial"/>
              </a:rPr>
              <a:t>Females</a:t>
            </a:r>
            <a:endParaRPr lang="en-SG" sz="800"/>
          </a:p>
        </p:txBody>
      </p:sp>
      <p:sp>
        <p:nvSpPr>
          <p:cNvPr id="18" name="TextBox 17">
            <a:extLst>
              <a:ext uri="{FF2B5EF4-FFF2-40B4-BE49-F238E27FC236}">
                <a16:creationId xmlns:a16="http://schemas.microsoft.com/office/drawing/2014/main" id="{52C14514-0EEF-45C1-8BE4-47F324286CAA}"/>
              </a:ext>
            </a:extLst>
          </p:cNvPr>
          <p:cNvSpPr txBox="1"/>
          <p:nvPr/>
        </p:nvSpPr>
        <p:spPr>
          <a:xfrm>
            <a:off x="570614" y="2571750"/>
            <a:ext cx="2933193" cy="461665"/>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10.2%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21" name="Picture 20">
            <a:extLst>
              <a:ext uri="{FF2B5EF4-FFF2-40B4-BE49-F238E27FC236}">
                <a16:creationId xmlns:a16="http://schemas.microsoft.com/office/drawing/2014/main" id="{456BE8E4-419C-4507-9FF1-2A54BFD8FA27}"/>
              </a:ext>
            </a:extLst>
          </p:cNvPr>
          <p:cNvPicPr>
            <a:picLocks noChangeAspect="1"/>
          </p:cNvPicPr>
          <p:nvPr/>
        </p:nvPicPr>
        <p:blipFill>
          <a:blip r:embed="rId7"/>
          <a:stretch>
            <a:fillRect/>
          </a:stretch>
        </p:blipFill>
        <p:spPr>
          <a:xfrm>
            <a:off x="5967730" y="2420181"/>
            <a:ext cx="1453256" cy="882132"/>
          </a:xfrm>
          <a:prstGeom prst="rect">
            <a:avLst/>
          </a:prstGeom>
        </p:spPr>
      </p:pic>
      <p:sp>
        <p:nvSpPr>
          <p:cNvPr id="22" name="TextBox 21">
            <a:extLst>
              <a:ext uri="{FF2B5EF4-FFF2-40B4-BE49-F238E27FC236}">
                <a16:creationId xmlns:a16="http://schemas.microsoft.com/office/drawing/2014/main" id="{A8595DE3-B343-47E7-95B1-4696F6FA5C01}"/>
              </a:ext>
            </a:extLst>
          </p:cNvPr>
          <p:cNvSpPr txBox="1"/>
          <p:nvPr/>
        </p:nvSpPr>
        <p:spPr>
          <a:xfrm>
            <a:off x="577121" y="3757182"/>
            <a:ext cx="2933193" cy="461665"/>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Female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a:t>
            </a:r>
            <a:r>
              <a:rPr lang="en-US" sz="800">
                <a:solidFill>
                  <a:srgbClr val="000000"/>
                </a:solidFill>
                <a:latin typeface="Arial"/>
                <a:cs typeface="Arial"/>
              </a:rPr>
              <a:t>8.18% </a:t>
            </a:r>
            <a:r>
              <a:rPr lang="en-US" sz="800" b="0" i="0">
                <a:solidFill>
                  <a:srgbClr val="000000"/>
                </a:solidFill>
                <a:effectLst/>
                <a:latin typeface="Arial"/>
                <a:cs typeface="Arial"/>
              </a:rPr>
              <a:t>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a:t>
            </a:r>
            <a:r>
              <a:rPr lang="en-US" sz="800">
                <a:solidFill>
                  <a:srgbClr val="000000"/>
                </a:solidFill>
                <a:latin typeface="Arial"/>
                <a:cs typeface="Arial"/>
              </a:rPr>
              <a:t> </a:t>
            </a:r>
            <a:endParaRPr lang="en-US" sz="800" b="0" i="0">
              <a:solidFill>
                <a:srgbClr val="000000"/>
              </a:solidFill>
              <a:effectLst/>
              <a:latin typeface="Arial"/>
              <a:cs typeface="Arial"/>
            </a:endParaRPr>
          </a:p>
        </p:txBody>
      </p:sp>
      <p:sp>
        <p:nvSpPr>
          <p:cNvPr id="2" name="object 2">
            <a:extLst>
              <a:ext uri="{FF2B5EF4-FFF2-40B4-BE49-F238E27FC236}">
                <a16:creationId xmlns:a16="http://schemas.microsoft.com/office/drawing/2014/main" id="{C9BDC945-AE65-35BD-CF8D-17B2331548C0}"/>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4" name="object 3">
            <a:extLst>
              <a:ext uri="{FF2B5EF4-FFF2-40B4-BE49-F238E27FC236}">
                <a16:creationId xmlns:a16="http://schemas.microsoft.com/office/drawing/2014/main" id="{FCF18520-2EAB-D318-9251-20D1456714A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val 6">
            <a:extLst>
              <a:ext uri="{FF2B5EF4-FFF2-40B4-BE49-F238E27FC236}">
                <a16:creationId xmlns:a16="http://schemas.microsoft.com/office/drawing/2014/main" id="{C19C219F-D13D-49E8-AF26-0823AD8A9DE8}"/>
              </a:ext>
            </a:extLst>
          </p:cNvPr>
          <p:cNvSpPr/>
          <p:nvPr/>
        </p:nvSpPr>
        <p:spPr>
          <a:xfrm>
            <a:off x="8185483" y="1703470"/>
            <a:ext cx="842210" cy="260685"/>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5205B7-911B-79CE-4729-0D6B9CBF57CB}"/>
              </a:ext>
            </a:extLst>
          </p:cNvPr>
          <p:cNvSpPr/>
          <p:nvPr/>
        </p:nvSpPr>
        <p:spPr>
          <a:xfrm>
            <a:off x="6972298" y="3046997"/>
            <a:ext cx="611605"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B71127-3DDF-5E54-0736-F2F17CE5F908}"/>
              </a:ext>
            </a:extLst>
          </p:cNvPr>
          <p:cNvSpPr/>
          <p:nvPr/>
        </p:nvSpPr>
        <p:spPr>
          <a:xfrm>
            <a:off x="7062535" y="4450680"/>
            <a:ext cx="561474"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D468DB3-17CF-A62F-EE0C-E32F1BF7544D}"/>
              </a:ext>
            </a:extLst>
          </p:cNvPr>
          <p:cNvSpPr txBox="1"/>
          <p:nvPr/>
        </p:nvSpPr>
        <p:spPr>
          <a:xfrm>
            <a:off x="192505" y="849229"/>
            <a:ext cx="3695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Qns</a:t>
            </a:r>
            <a:r>
              <a:rPr lang="en-US" sz="1400"/>
              <a:t>: Which </a:t>
            </a:r>
            <a:r>
              <a:rPr lang="en-US" sz="1400" err="1"/>
              <a:t>work_type</a:t>
            </a:r>
            <a:r>
              <a:rPr lang="en-US" sz="1400"/>
              <a:t> influence stroke more?</a:t>
            </a:r>
          </a:p>
        </p:txBody>
      </p:sp>
    </p:spTree>
    <p:extLst>
      <p:ext uri="{BB962C8B-B14F-4D97-AF65-F5344CB8AC3E}">
        <p14:creationId xmlns:p14="http://schemas.microsoft.com/office/powerpoint/2010/main" val="165971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67385">
              <a:lnSpc>
                <a:spcPct val="100000"/>
              </a:lnSpc>
            </a:pPr>
            <a:r>
              <a:t>Predictive</a:t>
            </a:r>
            <a:r>
              <a:rPr spc="-19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56</a:t>
            </a:fld>
            <a:endParaRPr spc="-5"/>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0ED0C-2E79-CC0B-EDDA-528D0D62AA27}"/>
              </a:ext>
            </a:extLst>
          </p:cNvPr>
          <p:cNvSpPr txBox="1"/>
          <p:nvPr/>
        </p:nvSpPr>
        <p:spPr>
          <a:xfrm>
            <a:off x="428624" y="628650"/>
            <a:ext cx="853678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mn-lt"/>
                <a:cs typeface="+mn-lt"/>
              </a:rPr>
              <a:t>3 models trained </a:t>
            </a:r>
            <a:endParaRPr lang="en-US">
              <a:ea typeface="+mn-lt"/>
              <a:cs typeface="+mn-lt"/>
            </a:endParaRPr>
          </a:p>
          <a:p>
            <a:endParaRPr lang="en-US">
              <a:ea typeface="+mn-lt"/>
              <a:cs typeface="+mn-lt"/>
            </a:endParaRPr>
          </a:p>
          <a:p>
            <a:r>
              <a:rPr lang="en-US">
                <a:ea typeface="+mn-lt"/>
                <a:cs typeface="+mn-lt"/>
              </a:rPr>
              <a:t>(A)</a:t>
            </a:r>
            <a:r>
              <a:rPr lang="en-US"/>
              <a:t> Totally Imbalance – </a:t>
            </a:r>
            <a:r>
              <a:rPr lang="en-US">
                <a:ea typeface="+mn-lt"/>
                <a:cs typeface="+mn-lt"/>
              </a:rPr>
              <a:t>Auto AI with dataset</a:t>
            </a:r>
            <a:r>
              <a:rPr lang="en-US"/>
              <a:t> </a:t>
            </a:r>
            <a:r>
              <a:rPr lang="en-US" i="1"/>
              <a:t>3,000:250</a:t>
            </a:r>
            <a:endParaRPr lang="en-US" i="1">
              <a:cs typeface="Calibri"/>
            </a:endParaRPr>
          </a:p>
          <a:p>
            <a:endParaRPr lang="en-US"/>
          </a:p>
          <a:p>
            <a:r>
              <a:rPr lang="en-US"/>
              <a:t>(B) Balance dataset </a:t>
            </a:r>
            <a:r>
              <a:rPr lang="en-US">
                <a:ea typeface="+mn-lt"/>
                <a:cs typeface="+mn-lt"/>
              </a:rPr>
              <a:t>– </a:t>
            </a:r>
            <a:r>
              <a:rPr lang="en-US"/>
              <a:t>Auto AI through under sampling with dataset </a:t>
            </a:r>
            <a:r>
              <a:rPr lang="en-US" i="1"/>
              <a:t>250:250</a:t>
            </a:r>
            <a:r>
              <a:rPr lang="en-US"/>
              <a:t> </a:t>
            </a:r>
            <a:endParaRPr lang="en-US">
              <a:cs typeface="Calibri"/>
            </a:endParaRPr>
          </a:p>
          <a:p>
            <a:endParaRPr lang="en-US"/>
          </a:p>
          <a:p>
            <a:r>
              <a:rPr lang="en-US"/>
              <a:t>(C) Smote – with Auto AI with dataset </a:t>
            </a:r>
            <a:r>
              <a:rPr lang="en-US" i="1"/>
              <a:t>3,000:3,000</a:t>
            </a:r>
            <a:endParaRPr lang="en-US" i="1">
              <a:ea typeface="+mn-lt"/>
              <a:cs typeface="+mn-lt"/>
            </a:endParaRPr>
          </a:p>
          <a:p>
            <a:endParaRPr lang="en-US" i="1"/>
          </a:p>
          <a:p>
            <a:r>
              <a:rPr lang="en-US" u="sng">
                <a:cs typeface="Calibri"/>
              </a:rPr>
              <a:t>Settings of the training</a:t>
            </a:r>
            <a:endParaRPr lang="en-US" i="1" u="sng"/>
          </a:p>
          <a:p>
            <a:endParaRPr lang="en-US"/>
          </a:p>
          <a:p>
            <a:r>
              <a:rPr lang="en-US"/>
              <a:t>(I) </a:t>
            </a:r>
            <a:r>
              <a:rPr lang="en-US">
                <a:ea typeface="+mn-lt"/>
                <a:cs typeface="+mn-lt"/>
              </a:rPr>
              <a:t>Recall </a:t>
            </a:r>
            <a:r>
              <a:rPr lang="en-US" err="1">
                <a:ea typeface="+mn-lt"/>
                <a:cs typeface="+mn-lt"/>
              </a:rPr>
              <a:t>optimised</a:t>
            </a:r>
            <a:endParaRPr lang="en-US" err="1"/>
          </a:p>
          <a:p>
            <a:r>
              <a:rPr lang="en-US"/>
              <a:t>(II) </a:t>
            </a:r>
            <a:r>
              <a:rPr lang="en-US" err="1"/>
              <a:t>Algoritum</a:t>
            </a:r>
            <a:r>
              <a:rPr lang="en-US"/>
              <a:t> used – 2/4</a:t>
            </a:r>
            <a:endParaRPr lang="en-US">
              <a:cs typeface="Calibri"/>
            </a:endParaRPr>
          </a:p>
          <a:p>
            <a:r>
              <a:rPr lang="en-US"/>
              <a:t>(II) </a:t>
            </a:r>
            <a:r>
              <a:rPr lang="en-US">
                <a:ea typeface="+mn-lt"/>
                <a:cs typeface="+mn-lt"/>
              </a:rPr>
              <a:t>Selected Decision tree classifier, Extra tree </a:t>
            </a:r>
            <a:r>
              <a:rPr lang="en-US" err="1">
                <a:ea typeface="+mn-lt"/>
                <a:cs typeface="+mn-lt"/>
              </a:rPr>
              <a:t>classfier</a:t>
            </a:r>
            <a:r>
              <a:rPr lang="en-US">
                <a:ea typeface="+mn-lt"/>
                <a:cs typeface="+mn-lt"/>
              </a:rPr>
              <a:t>, LGBM Classifier, Logistic Regression, Random Forest </a:t>
            </a:r>
            <a:r>
              <a:rPr lang="en-US" err="1">
                <a:ea typeface="+mn-lt"/>
                <a:cs typeface="+mn-lt"/>
              </a:rPr>
              <a:t>Classifer</a:t>
            </a:r>
            <a:r>
              <a:rPr lang="en-US">
                <a:ea typeface="+mn-lt"/>
                <a:cs typeface="+mn-lt"/>
              </a:rPr>
              <a:t> &amp; XGB Classifier</a:t>
            </a:r>
            <a:endParaRPr lang="en-US">
              <a:cs typeface="Calibri"/>
            </a:endParaRPr>
          </a:p>
          <a:p>
            <a:r>
              <a:rPr lang="en-US">
                <a:ea typeface="+mn-lt"/>
                <a:cs typeface="+mn-lt"/>
              </a:rPr>
              <a:t>(III) Deselected SNAP</a:t>
            </a:r>
          </a:p>
        </p:txBody>
      </p:sp>
      <p:sp>
        <p:nvSpPr>
          <p:cNvPr id="4" name="object 2">
            <a:extLst>
              <a:ext uri="{FF2B5EF4-FFF2-40B4-BE49-F238E27FC236}">
                <a16:creationId xmlns:a16="http://schemas.microsoft.com/office/drawing/2014/main" id="{A120A501-3A4E-4199-1F3C-83635D4BE121}"/>
              </a:ext>
            </a:extLst>
          </p:cNvPr>
          <p:cNvSpPr txBox="1"/>
          <p:nvPr/>
        </p:nvSpPr>
        <p:spPr>
          <a:xfrm>
            <a:off x="353377" y="238712"/>
            <a:ext cx="318341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Predictive Analytics – Training of the model </a:t>
            </a:r>
            <a:endParaRPr lang="en-US"/>
          </a:p>
        </p:txBody>
      </p:sp>
      <p:sp>
        <p:nvSpPr>
          <p:cNvPr id="6" name="object 3">
            <a:extLst>
              <a:ext uri="{FF2B5EF4-FFF2-40B4-BE49-F238E27FC236}">
                <a16:creationId xmlns:a16="http://schemas.microsoft.com/office/drawing/2014/main" id="{D00DB5FB-9180-1625-4C4C-6A11E9D7FCC9}"/>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2827321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A701C9B7-1D2D-F51B-9690-B27D5A60B291}"/>
              </a:ext>
            </a:extLst>
          </p:cNvPr>
          <p:cNvPicPr>
            <a:picLocks noChangeAspect="1"/>
          </p:cNvPicPr>
          <p:nvPr/>
        </p:nvPicPr>
        <p:blipFill>
          <a:blip r:embed="rId2"/>
          <a:stretch>
            <a:fillRect/>
          </a:stretch>
        </p:blipFill>
        <p:spPr>
          <a:xfrm>
            <a:off x="246940" y="673163"/>
            <a:ext cx="5733788" cy="2610184"/>
          </a:xfrm>
          <a:prstGeom prst="rect">
            <a:avLst/>
          </a:prstGeom>
        </p:spPr>
      </p:pic>
      <p:sp>
        <p:nvSpPr>
          <p:cNvPr id="4" name="TextBox 3">
            <a:extLst>
              <a:ext uri="{FF2B5EF4-FFF2-40B4-BE49-F238E27FC236}">
                <a16:creationId xmlns:a16="http://schemas.microsoft.com/office/drawing/2014/main" id="{BA1676EA-E6A4-A82B-7EB2-536380F83704}"/>
              </a:ext>
            </a:extLst>
          </p:cNvPr>
          <p:cNvSpPr txBox="1"/>
          <p:nvPr/>
        </p:nvSpPr>
        <p:spPr>
          <a:xfrm>
            <a:off x="242887" y="192881"/>
            <a:ext cx="67436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spc="-50">
                <a:solidFill>
                  <a:srgbClr val="252525"/>
                </a:solidFill>
                <a:latin typeface="Arial"/>
                <a:cs typeface="Arial"/>
              </a:rPr>
              <a:t>Configuration</a:t>
            </a:r>
            <a:r>
              <a:rPr lang="en-US" sz="1200" b="1">
                <a:latin typeface="Arial"/>
                <a:cs typeface="Arial"/>
              </a:rPr>
              <a:t> of experiment settings for Totally Imbalanced Dataset</a:t>
            </a:r>
          </a:p>
        </p:txBody>
      </p:sp>
      <p:pic>
        <p:nvPicPr>
          <p:cNvPr id="5" name="Picture 5" descr="Graphical user interface, text, application, email&#10;&#10;Description automatically generated">
            <a:extLst>
              <a:ext uri="{FF2B5EF4-FFF2-40B4-BE49-F238E27FC236}">
                <a16:creationId xmlns:a16="http://schemas.microsoft.com/office/drawing/2014/main" id="{F8670458-C5AB-6F05-D468-E274BB9EAD42}"/>
              </a:ext>
            </a:extLst>
          </p:cNvPr>
          <p:cNvPicPr>
            <a:picLocks noChangeAspect="1"/>
          </p:cNvPicPr>
          <p:nvPr/>
        </p:nvPicPr>
        <p:blipFill>
          <a:blip r:embed="rId3"/>
          <a:stretch>
            <a:fillRect/>
          </a:stretch>
        </p:blipFill>
        <p:spPr>
          <a:xfrm>
            <a:off x="245619" y="3126557"/>
            <a:ext cx="5736430" cy="1912192"/>
          </a:xfrm>
          <a:prstGeom prst="rect">
            <a:avLst/>
          </a:prstGeom>
        </p:spPr>
      </p:pic>
      <p:sp>
        <p:nvSpPr>
          <p:cNvPr id="6" name="TextBox 5">
            <a:extLst>
              <a:ext uri="{FF2B5EF4-FFF2-40B4-BE49-F238E27FC236}">
                <a16:creationId xmlns:a16="http://schemas.microsoft.com/office/drawing/2014/main" id="{15CD6A6C-CDFF-4729-A9E4-D5A2CC7C62F0}"/>
              </a:ext>
            </a:extLst>
          </p:cNvPr>
          <p:cNvSpPr txBox="1"/>
          <p:nvPr/>
        </p:nvSpPr>
        <p:spPr>
          <a:xfrm>
            <a:off x="6725515" y="903196"/>
            <a:ext cx="1487442" cy="584775"/>
          </a:xfrm>
          <a:prstGeom prst="rect">
            <a:avLst/>
          </a:prstGeom>
          <a:noFill/>
        </p:spPr>
        <p:txBody>
          <a:bodyPr wrap="square" rtlCol="0">
            <a:spAutoFit/>
          </a:bodyPr>
          <a:lstStyle/>
          <a:p>
            <a:r>
              <a:rPr lang="en-US" sz="800" b="1">
                <a:solidFill>
                  <a:srgbClr val="0070C0"/>
                </a:solidFill>
              </a:rPr>
              <a:t>Experiments:</a:t>
            </a:r>
            <a:endParaRPr lang="en-US" sz="800"/>
          </a:p>
          <a:p>
            <a:pPr marL="228600" indent="-228600">
              <a:buFont typeface="Arial" panose="020B0604020202020204" pitchFamily="34" charset="0"/>
              <a:buChar char="•"/>
            </a:pPr>
            <a:r>
              <a:rPr lang="en-US" sz="800"/>
              <a:t>Original datasets</a:t>
            </a:r>
          </a:p>
          <a:p>
            <a:pPr marL="228600" indent="-228600">
              <a:buFont typeface="Arial" panose="020B0604020202020204" pitchFamily="34" charset="0"/>
              <a:buChar char="•"/>
            </a:pPr>
            <a:r>
              <a:rPr lang="en-US" sz="800"/>
              <a:t>Balanced (under sample)</a:t>
            </a:r>
          </a:p>
          <a:p>
            <a:pPr marL="228600" indent="-228600">
              <a:buFont typeface="Arial" panose="020B0604020202020204" pitchFamily="34" charset="0"/>
              <a:buChar char="•"/>
            </a:pPr>
            <a:r>
              <a:rPr lang="en-US" sz="800"/>
              <a:t>SMOTE(over sample)</a:t>
            </a:r>
            <a:endParaRPr lang="en-SG" sz="800"/>
          </a:p>
        </p:txBody>
      </p:sp>
      <p:sp>
        <p:nvSpPr>
          <p:cNvPr id="8" name="Rectangle 7">
            <a:extLst>
              <a:ext uri="{FF2B5EF4-FFF2-40B4-BE49-F238E27FC236}">
                <a16:creationId xmlns:a16="http://schemas.microsoft.com/office/drawing/2014/main" id="{1D0FF33A-4A2D-42DA-8290-155867F2924F}"/>
              </a:ext>
            </a:extLst>
          </p:cNvPr>
          <p:cNvSpPr/>
          <p:nvPr/>
        </p:nvSpPr>
        <p:spPr>
          <a:xfrm>
            <a:off x="6842707" y="3208841"/>
            <a:ext cx="1339076" cy="657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12502A2-9375-4154-80E2-4AA4DC17AAFC}"/>
              </a:ext>
            </a:extLst>
          </p:cNvPr>
          <p:cNvSpPr txBox="1"/>
          <p:nvPr/>
        </p:nvSpPr>
        <p:spPr>
          <a:xfrm>
            <a:off x="6873880" y="3306778"/>
            <a:ext cx="1339076" cy="461665"/>
          </a:xfrm>
          <a:prstGeom prst="rect">
            <a:avLst/>
          </a:prstGeom>
          <a:noFill/>
        </p:spPr>
        <p:txBody>
          <a:bodyPr wrap="square" rtlCol="0">
            <a:spAutoFit/>
          </a:bodyPr>
          <a:lstStyle/>
          <a:p>
            <a:pPr algn="ctr"/>
            <a:r>
              <a:rPr lang="en-US" sz="800"/>
              <a:t>8 pipelines for each dataset</a:t>
            </a:r>
          </a:p>
          <a:p>
            <a:pPr algn="ctr"/>
            <a:r>
              <a:rPr lang="en-US" sz="800"/>
              <a:t>Auto AI auto generated with various algorithms </a:t>
            </a:r>
            <a:endParaRPr lang="en-SG" sz="800"/>
          </a:p>
        </p:txBody>
      </p:sp>
      <p:sp>
        <p:nvSpPr>
          <p:cNvPr id="11" name="TextBox 10">
            <a:extLst>
              <a:ext uri="{FF2B5EF4-FFF2-40B4-BE49-F238E27FC236}">
                <a16:creationId xmlns:a16="http://schemas.microsoft.com/office/drawing/2014/main" id="{5DBB977D-CE75-4294-AD3F-B625892F6FAD}"/>
              </a:ext>
            </a:extLst>
          </p:cNvPr>
          <p:cNvSpPr txBox="1"/>
          <p:nvPr/>
        </p:nvSpPr>
        <p:spPr>
          <a:xfrm>
            <a:off x="6725515" y="1882764"/>
            <a:ext cx="1698153" cy="1115690"/>
          </a:xfrm>
          <a:prstGeom prst="rect">
            <a:avLst/>
          </a:prstGeom>
          <a:noFill/>
        </p:spPr>
        <p:txBody>
          <a:bodyPr wrap="square">
            <a:spAutoFit/>
          </a:bodyPr>
          <a:lstStyle/>
          <a:p>
            <a:r>
              <a:rPr lang="en-US" sz="800" b="1">
                <a:solidFill>
                  <a:srgbClr val="0070C0"/>
                </a:solidFill>
              </a:rPr>
              <a:t>Configurations</a:t>
            </a:r>
          </a:p>
          <a:p>
            <a:r>
              <a:rPr lang="en-US" sz="800"/>
              <a:t>Target: </a:t>
            </a:r>
            <a:r>
              <a:rPr lang="en-US" sz="800" b="1" i="1"/>
              <a:t>Stroke</a:t>
            </a:r>
          </a:p>
          <a:p>
            <a:r>
              <a:rPr lang="en-US" sz="800"/>
              <a:t>Prediction: </a:t>
            </a:r>
            <a:r>
              <a:rPr lang="en-US" sz="800" b="1" i="1"/>
              <a:t>Binary Classification</a:t>
            </a:r>
          </a:p>
          <a:p>
            <a:r>
              <a:rPr lang="en-US" sz="800"/>
              <a:t>Positive Class: </a:t>
            </a:r>
            <a:r>
              <a:rPr lang="en-US" sz="800" b="1" i="1"/>
              <a:t>Yes</a:t>
            </a:r>
          </a:p>
          <a:p>
            <a:r>
              <a:rPr lang="en-US" sz="800"/>
              <a:t>Optimized: </a:t>
            </a:r>
            <a:r>
              <a:rPr lang="en-US" sz="800" b="1" i="1"/>
              <a:t>Recall</a:t>
            </a:r>
          </a:p>
          <a:p>
            <a:r>
              <a:rPr lang="en-US" sz="800"/>
              <a:t>Data split</a:t>
            </a:r>
            <a:r>
              <a:rPr lang="en-US" sz="800" b="1" i="1"/>
              <a:t>: 90% </a:t>
            </a:r>
            <a:r>
              <a:rPr lang="en-US" sz="800"/>
              <a:t>(Train) &amp; </a:t>
            </a:r>
            <a:r>
              <a:rPr lang="en-US" sz="800" b="1" i="1"/>
              <a:t>10</a:t>
            </a:r>
            <a:r>
              <a:rPr lang="en-US" sz="800"/>
              <a:t>% (Test)</a:t>
            </a:r>
          </a:p>
          <a:p>
            <a:r>
              <a:rPr lang="en-US" sz="800"/>
              <a:t>Features selected: all exclude Stroke</a:t>
            </a:r>
          </a:p>
          <a:p>
            <a:endParaRPr lang="en-US" sz="1050"/>
          </a:p>
        </p:txBody>
      </p:sp>
      <p:sp>
        <p:nvSpPr>
          <p:cNvPr id="12" name="Arrow: Down 11">
            <a:extLst>
              <a:ext uri="{FF2B5EF4-FFF2-40B4-BE49-F238E27FC236}">
                <a16:creationId xmlns:a16="http://schemas.microsoft.com/office/drawing/2014/main" id="{D7939325-EE7D-4329-936C-C928FB56E98A}"/>
              </a:ext>
            </a:extLst>
          </p:cNvPr>
          <p:cNvSpPr/>
          <p:nvPr/>
        </p:nvSpPr>
        <p:spPr>
          <a:xfrm>
            <a:off x="7461926" y="2899498"/>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7EDFAB01-5DE8-4BFE-B033-426D5876E845}"/>
              </a:ext>
            </a:extLst>
          </p:cNvPr>
          <p:cNvSpPr/>
          <p:nvPr/>
        </p:nvSpPr>
        <p:spPr>
          <a:xfrm>
            <a:off x="7449900" y="1642319"/>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84BED6A5-27FA-4C2D-8F6A-E05A1CF58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742" y="2364928"/>
            <a:ext cx="269905" cy="206822"/>
          </a:xfrm>
          <a:prstGeom prst="rect">
            <a:avLst/>
          </a:prstGeom>
        </p:spPr>
      </p:pic>
      <p:cxnSp>
        <p:nvCxnSpPr>
          <p:cNvPr id="17" name="Straight Arrow Connector 16">
            <a:extLst>
              <a:ext uri="{FF2B5EF4-FFF2-40B4-BE49-F238E27FC236}">
                <a16:creationId xmlns:a16="http://schemas.microsoft.com/office/drawing/2014/main" id="{10159EF3-1575-48B5-A633-BE01B31B7C86}"/>
              </a:ext>
            </a:extLst>
          </p:cNvPr>
          <p:cNvCxnSpPr>
            <a:cxnSpLocks/>
            <a:stCxn id="15" idx="1"/>
          </p:cNvCxnSpPr>
          <p:nvPr/>
        </p:nvCxnSpPr>
        <p:spPr>
          <a:xfrm flipH="1">
            <a:off x="6061364" y="2468339"/>
            <a:ext cx="180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940539B-8825-405B-B25A-E1D6C2D89045}"/>
              </a:ext>
            </a:extLst>
          </p:cNvPr>
          <p:cNvSpPr/>
          <p:nvPr/>
        </p:nvSpPr>
        <p:spPr>
          <a:xfrm>
            <a:off x="4925290" y="1080655"/>
            <a:ext cx="491837" cy="2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bject 3">
            <a:extLst>
              <a:ext uri="{FF2B5EF4-FFF2-40B4-BE49-F238E27FC236}">
                <a16:creationId xmlns:a16="http://schemas.microsoft.com/office/drawing/2014/main" id="{24315AE3-040D-B98A-1EC1-E8C271CD2636}"/>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6" name="Rectangle 15">
            <a:extLst>
              <a:ext uri="{FF2B5EF4-FFF2-40B4-BE49-F238E27FC236}">
                <a16:creationId xmlns:a16="http://schemas.microsoft.com/office/drawing/2014/main" id="{8A4742CE-0A4B-40A0-A59D-621C2A969407}"/>
              </a:ext>
            </a:extLst>
          </p:cNvPr>
          <p:cNvSpPr/>
          <p:nvPr/>
        </p:nvSpPr>
        <p:spPr>
          <a:xfrm>
            <a:off x="3122899" y="2836057"/>
            <a:ext cx="794896" cy="2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7" name="Diagram 6">
            <a:extLst>
              <a:ext uri="{FF2B5EF4-FFF2-40B4-BE49-F238E27FC236}">
                <a16:creationId xmlns:a16="http://schemas.microsoft.com/office/drawing/2014/main" id="{4E958DAA-C574-4B02-9732-3812C3CF949C}"/>
              </a:ext>
            </a:extLst>
          </p:cNvPr>
          <p:cNvGraphicFramePr/>
          <p:nvPr>
            <p:extLst>
              <p:ext uri="{D42A27DB-BD31-4B8C-83A1-F6EECF244321}">
                <p14:modId xmlns:p14="http://schemas.microsoft.com/office/powerpoint/2010/main" val="1527207652"/>
              </p:ext>
            </p:extLst>
          </p:nvPr>
        </p:nvGraphicFramePr>
        <p:xfrm>
          <a:off x="4742994" y="3352245"/>
          <a:ext cx="2509284" cy="1558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a:extLst>
              <a:ext uri="{FF2B5EF4-FFF2-40B4-BE49-F238E27FC236}">
                <a16:creationId xmlns:a16="http://schemas.microsoft.com/office/drawing/2014/main" id="{D78F3D35-7694-4314-AA48-2E77AB53C871}"/>
              </a:ext>
            </a:extLst>
          </p:cNvPr>
          <p:cNvSpPr txBox="1"/>
          <p:nvPr/>
        </p:nvSpPr>
        <p:spPr>
          <a:xfrm>
            <a:off x="7034271" y="4240304"/>
            <a:ext cx="1080639" cy="584775"/>
          </a:xfrm>
          <a:prstGeom prst="rect">
            <a:avLst/>
          </a:prstGeom>
          <a:noFill/>
        </p:spPr>
        <p:txBody>
          <a:bodyPr wrap="square" rtlCol="0">
            <a:spAutoFit/>
          </a:bodyPr>
          <a:lstStyle/>
          <a:p>
            <a:pPr algn="ctr"/>
            <a:r>
              <a:rPr lang="en-US" sz="800"/>
              <a:t>Confusion Matrix</a:t>
            </a:r>
          </a:p>
          <a:p>
            <a:pPr algn="ctr"/>
            <a:r>
              <a:rPr lang="en-US" sz="800"/>
              <a:t>Evaluation Matrices</a:t>
            </a:r>
          </a:p>
          <a:p>
            <a:pPr algn="ctr"/>
            <a:r>
              <a:rPr lang="en-US" sz="800"/>
              <a:t>Precision recall curve</a:t>
            </a:r>
          </a:p>
          <a:p>
            <a:pPr algn="ctr"/>
            <a:r>
              <a:rPr lang="en-US" sz="800"/>
              <a:t>Feature Summary</a:t>
            </a:r>
          </a:p>
        </p:txBody>
      </p:sp>
      <p:sp>
        <p:nvSpPr>
          <p:cNvPr id="22" name="Arrow: Down 21">
            <a:extLst>
              <a:ext uri="{FF2B5EF4-FFF2-40B4-BE49-F238E27FC236}">
                <a16:creationId xmlns:a16="http://schemas.microsoft.com/office/drawing/2014/main" id="{592DF149-E01C-4A7D-AFD7-6F91100AC9AB}"/>
              </a:ext>
            </a:extLst>
          </p:cNvPr>
          <p:cNvSpPr/>
          <p:nvPr/>
        </p:nvSpPr>
        <p:spPr>
          <a:xfrm>
            <a:off x="7484926" y="3964318"/>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36396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A7294-A25C-3FF5-5C3C-2C7AB0653772}"/>
              </a:ext>
            </a:extLst>
          </p:cNvPr>
          <p:cNvSpPr txBox="1"/>
          <p:nvPr/>
        </p:nvSpPr>
        <p:spPr>
          <a:xfrm>
            <a:off x="100208" y="135438"/>
            <a:ext cx="67294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Totally Imbalanced Dataset – Pipeline 7</a:t>
            </a:r>
          </a:p>
        </p:txBody>
      </p:sp>
      <p:pic>
        <p:nvPicPr>
          <p:cNvPr id="3" name="Picture 3" descr="Table&#10;&#10;Description automatically generated">
            <a:extLst>
              <a:ext uri="{FF2B5EF4-FFF2-40B4-BE49-F238E27FC236}">
                <a16:creationId xmlns:a16="http://schemas.microsoft.com/office/drawing/2014/main" id="{0CDBAF36-C1D0-2831-9EA7-56F9951F0BBA}"/>
              </a:ext>
            </a:extLst>
          </p:cNvPr>
          <p:cNvPicPr>
            <a:picLocks noChangeAspect="1"/>
          </p:cNvPicPr>
          <p:nvPr/>
        </p:nvPicPr>
        <p:blipFill>
          <a:blip r:embed="rId2"/>
          <a:stretch>
            <a:fillRect/>
          </a:stretch>
        </p:blipFill>
        <p:spPr>
          <a:xfrm>
            <a:off x="507305" y="2626113"/>
            <a:ext cx="5005713" cy="2380822"/>
          </a:xfrm>
          <a:prstGeom prst="rect">
            <a:avLst/>
          </a:prstGeom>
        </p:spPr>
      </p:pic>
      <p:pic>
        <p:nvPicPr>
          <p:cNvPr id="4" name="Picture 4" descr="Chart, schematic, radar chart&#10;&#10;Description automatically generated">
            <a:extLst>
              <a:ext uri="{FF2B5EF4-FFF2-40B4-BE49-F238E27FC236}">
                <a16:creationId xmlns:a16="http://schemas.microsoft.com/office/drawing/2014/main" id="{22D55C4A-E659-E733-AAC1-EA3C29D882DB}"/>
              </a:ext>
            </a:extLst>
          </p:cNvPr>
          <p:cNvPicPr>
            <a:picLocks noChangeAspect="1"/>
          </p:cNvPicPr>
          <p:nvPr/>
        </p:nvPicPr>
        <p:blipFill>
          <a:blip r:embed="rId3"/>
          <a:stretch>
            <a:fillRect/>
          </a:stretch>
        </p:blipFill>
        <p:spPr>
          <a:xfrm>
            <a:off x="789140" y="680483"/>
            <a:ext cx="4308953" cy="1945026"/>
          </a:xfrm>
          <a:prstGeom prst="rect">
            <a:avLst/>
          </a:prstGeom>
        </p:spPr>
      </p:pic>
      <p:sp>
        <p:nvSpPr>
          <p:cNvPr id="6" name="TextBox 5">
            <a:extLst>
              <a:ext uri="{FF2B5EF4-FFF2-40B4-BE49-F238E27FC236}">
                <a16:creationId xmlns:a16="http://schemas.microsoft.com/office/drawing/2014/main" id="{3AFD8D96-9075-9C03-EF94-380E8B4A4D44}"/>
              </a:ext>
            </a:extLst>
          </p:cNvPr>
          <p:cNvSpPr txBox="1"/>
          <p:nvPr/>
        </p:nvSpPr>
        <p:spPr>
          <a:xfrm>
            <a:off x="5719352" y="685926"/>
            <a:ext cx="3116758" cy="1338828"/>
          </a:xfrm>
          <a:prstGeom prst="rect">
            <a:avLst/>
          </a:prstGeom>
          <a:noFill/>
        </p:spPr>
        <p:txBody>
          <a:bodyPr wrap="square" lIns="91440" tIns="45720" rIns="91440" bIns="45720" anchor="t">
            <a:spAutoFit/>
          </a:bodyPr>
          <a:lstStyle/>
          <a:p>
            <a:pPr marR="5080"/>
            <a:r>
              <a:rPr lang="en-US" sz="900" u="sng">
                <a:solidFill>
                  <a:srgbClr val="252525"/>
                </a:solidFill>
                <a:latin typeface="Arial"/>
                <a:cs typeface="Arial"/>
              </a:rPr>
              <a:t>Totally imbalanced </a:t>
            </a:r>
            <a:endParaRPr lang="en-US">
              <a:solidFill>
                <a:srgbClr val="000000"/>
              </a:solidFill>
              <a:latin typeface="Calibri"/>
              <a:cs typeface="Calibri"/>
            </a:endParaRPr>
          </a:p>
          <a:p>
            <a:pPr marR="5080"/>
            <a:r>
              <a:rPr lang="en-US" sz="900">
                <a:solidFill>
                  <a:srgbClr val="252525"/>
                </a:solidFill>
                <a:latin typeface="Arial"/>
                <a:cs typeface="Arial"/>
              </a:rPr>
              <a:t>We fed the data into IBM's Auto AI using </a:t>
            </a:r>
            <a:r>
              <a:rPr lang="en-US" sz="900" b="1">
                <a:solidFill>
                  <a:srgbClr val="252525"/>
                </a:solidFill>
                <a:latin typeface="Arial"/>
                <a:cs typeface="Arial"/>
              </a:rPr>
              <a:t>Stroke as the prediction column </a:t>
            </a:r>
            <a:r>
              <a:rPr lang="en-US" sz="900">
                <a:solidFill>
                  <a:srgbClr val="252525"/>
                </a:solidFill>
                <a:latin typeface="Arial"/>
                <a:cs typeface="Arial"/>
              </a:rPr>
              <a:t>to predict if a patient will be down with Stroke.</a:t>
            </a:r>
            <a:endParaRPr lang="en-US" sz="900">
              <a:solidFill>
                <a:srgbClr val="000000"/>
              </a:solidFill>
              <a:latin typeface="Calibri"/>
              <a:cs typeface="Calibri"/>
            </a:endParaRPr>
          </a:p>
          <a:p>
            <a:pPr marR="5080"/>
            <a:endParaRPr lang="en-US" sz="900">
              <a:solidFill>
                <a:srgbClr val="252525"/>
              </a:solidFill>
              <a:latin typeface="Arial"/>
              <a:cs typeface="Arial"/>
            </a:endParaRPr>
          </a:p>
          <a:p>
            <a:pPr marR="5080"/>
            <a:r>
              <a:rPr lang="en-US" sz="900">
                <a:solidFill>
                  <a:srgbClr val="252525"/>
                </a:solidFill>
                <a:latin typeface="Arial"/>
                <a:cs typeface="Arial"/>
              </a:rPr>
              <a:t>Amongst all the 8 pipelines generated after running </a:t>
            </a:r>
            <a:r>
              <a:rPr lang="en-US" sz="900" err="1">
                <a:solidFill>
                  <a:srgbClr val="252525"/>
                </a:solidFill>
                <a:latin typeface="Arial"/>
                <a:cs typeface="Arial"/>
              </a:rPr>
              <a:t>AutoAI</a:t>
            </a:r>
            <a:r>
              <a:rPr lang="en-US" sz="900">
                <a:solidFill>
                  <a:srgbClr val="252525"/>
                </a:solidFill>
                <a:latin typeface="Arial"/>
                <a:cs typeface="Arial"/>
              </a:rPr>
              <a:t>, the </a:t>
            </a:r>
            <a:r>
              <a:rPr lang="en-US" sz="900" b="1">
                <a:solidFill>
                  <a:srgbClr val="252525"/>
                </a:solidFill>
                <a:latin typeface="Arial"/>
                <a:cs typeface="Arial"/>
              </a:rPr>
              <a:t>Pipeline 7 with a Decision Tree Classifier</a:t>
            </a:r>
            <a:endParaRPr lang="en-US" sz="900">
              <a:solidFill>
                <a:srgbClr val="000000"/>
              </a:solidFill>
              <a:latin typeface="Calibri"/>
              <a:cs typeface="Calibri"/>
            </a:endParaRPr>
          </a:p>
          <a:p>
            <a:pPr marR="5080"/>
            <a:r>
              <a:rPr lang="en-US" sz="900" b="1">
                <a:solidFill>
                  <a:srgbClr val="252525"/>
                </a:solidFill>
                <a:latin typeface="Arial"/>
                <a:cs typeface="Arial"/>
              </a:rPr>
              <a:t>Classifier </a:t>
            </a:r>
            <a:r>
              <a:rPr lang="en-US" sz="900">
                <a:solidFill>
                  <a:srgbClr val="252525"/>
                </a:solidFill>
                <a:latin typeface="Arial"/>
                <a:cs typeface="Arial"/>
              </a:rPr>
              <a:t>algorithm has the highest rank with a model of 76.9</a:t>
            </a:r>
            <a:r>
              <a:rPr lang="en-US" sz="900" b="1">
                <a:solidFill>
                  <a:srgbClr val="252525"/>
                </a:solidFill>
                <a:latin typeface="Arial"/>
                <a:cs typeface="Arial"/>
              </a:rPr>
              <a:t>%.</a:t>
            </a:r>
            <a:endParaRPr lang="en-US" sz="900">
              <a:ea typeface="+mn-lt"/>
              <a:cs typeface="+mn-lt"/>
            </a:endParaRPr>
          </a:p>
        </p:txBody>
      </p:sp>
      <p:sp>
        <p:nvSpPr>
          <p:cNvPr id="5" name="object 3">
            <a:extLst>
              <a:ext uri="{FF2B5EF4-FFF2-40B4-BE49-F238E27FC236}">
                <a16:creationId xmlns:a16="http://schemas.microsoft.com/office/drawing/2014/main" id="{F58CFDA3-F525-ABF5-4972-88A8E9093994}"/>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AF5596E8-B6BA-4FC0-B172-83B626AF0019}"/>
              </a:ext>
            </a:extLst>
          </p:cNvPr>
          <p:cNvSpPr/>
          <p:nvPr/>
        </p:nvSpPr>
        <p:spPr>
          <a:xfrm>
            <a:off x="495065" y="2881745"/>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40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184666"/>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Team Roles</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6</a:t>
            </a:fld>
            <a:endParaRPr spc="-5"/>
          </a:p>
        </p:txBody>
      </p:sp>
      <p:sp>
        <p:nvSpPr>
          <p:cNvPr id="4" name="Text Placeholder 2">
            <a:extLst>
              <a:ext uri="{FF2B5EF4-FFF2-40B4-BE49-F238E27FC236}">
                <a16:creationId xmlns:a16="http://schemas.microsoft.com/office/drawing/2014/main" id="{DB5A1BD5-795B-4D67-25A5-1E9DFD311C2E}"/>
              </a:ext>
            </a:extLst>
          </p:cNvPr>
          <p:cNvSpPr txBox="1">
            <a:spLocks/>
          </p:cNvSpPr>
          <p:nvPr/>
        </p:nvSpPr>
        <p:spPr>
          <a:xfrm>
            <a:off x="1278610" y="735982"/>
            <a:ext cx="6096000" cy="2908489"/>
          </a:xfrm>
          <a:prstGeom prst="rect">
            <a:avLst/>
          </a:prstGeom>
        </p:spPr>
        <p:txBody>
          <a:bodyPr wrap="square" lIns="0" tIns="0" rIns="0" bIns="0" anchor="t">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2100" kern="0">
              <a:cs typeface="Calibri"/>
            </a:endParaRPr>
          </a:p>
          <a:p>
            <a:pPr marL="342900" indent="-342900">
              <a:buFont typeface="Arial"/>
              <a:buChar char="•"/>
            </a:pPr>
            <a:r>
              <a:rPr lang="en-US" sz="2100" kern="0"/>
              <a:t>Team Lead: Vincent Chun </a:t>
            </a:r>
            <a:endParaRPr lang="en-US" sz="2100" kern="0">
              <a:cs typeface="Calibri"/>
            </a:endParaRPr>
          </a:p>
          <a:p>
            <a:r>
              <a:rPr lang="en-US" sz="2100" kern="0"/>
              <a:t>      (Sr Scientist/Sr Analyst/ Chief Engineer)</a:t>
            </a:r>
            <a:endParaRPr lang="en-US" sz="2100" kern="0">
              <a:cs typeface="Calibri"/>
            </a:endParaRPr>
          </a:p>
          <a:p>
            <a:pPr marL="342900" indent="-342900">
              <a:buFont typeface="Arial"/>
              <a:buChar char="•"/>
            </a:pPr>
            <a:endParaRPr lang="en-US" sz="2100" kern="0">
              <a:cs typeface="Calibri"/>
            </a:endParaRPr>
          </a:p>
          <a:p>
            <a:pPr marL="342900" indent="-342900">
              <a:buFont typeface="Arial"/>
              <a:buChar char="•"/>
            </a:pPr>
            <a:r>
              <a:rPr lang="en-US" sz="2100" kern="0"/>
              <a:t>Data Analyst: Diana Koh </a:t>
            </a:r>
            <a:endParaRPr lang="en-US" sz="2100" kern="0">
              <a:latin typeface="Calibri"/>
              <a:cs typeface="Arial" panose="020B0604020202020204" pitchFamily="34" charset="0"/>
            </a:endParaRPr>
          </a:p>
          <a:p>
            <a:pPr marL="342900" indent="-342900">
              <a:buFont typeface="Arial"/>
              <a:buChar char="•"/>
            </a:pPr>
            <a:endParaRPr lang="en-US" sz="2100" kern="0">
              <a:cs typeface="Calibri"/>
            </a:endParaRPr>
          </a:p>
          <a:p>
            <a:pPr marL="342900" indent="-342900">
              <a:buFont typeface="Arial"/>
              <a:buChar char="•"/>
            </a:pPr>
            <a:r>
              <a:rPr lang="en-US" sz="2100" kern="0"/>
              <a:t>Data Engineer: Leong </a:t>
            </a:r>
            <a:r>
              <a:rPr lang="en-US" sz="2100" kern="0" err="1">
                <a:latin typeface="Calibri"/>
                <a:cs typeface="Arial"/>
              </a:rPr>
              <a:t>Sunyoi</a:t>
            </a:r>
            <a:r>
              <a:rPr lang="en-US" sz="2100" kern="0">
                <a:latin typeface="Calibri"/>
                <a:cs typeface="Arial"/>
              </a:rPr>
              <a:t> </a:t>
            </a:r>
            <a:endParaRPr lang="en-US" sz="2100" kern="0">
              <a:latin typeface="Calibri"/>
              <a:cs typeface="Arial" panose="020B0604020202020204" pitchFamily="34" charset="0"/>
            </a:endParaRPr>
          </a:p>
          <a:p>
            <a:pPr marL="342900" indent="-342900">
              <a:buFont typeface="Arial"/>
              <a:buChar char="•"/>
            </a:pPr>
            <a:endParaRPr lang="en-US" sz="2100" kern="0">
              <a:latin typeface="Calibri"/>
              <a:cs typeface="Arial"/>
            </a:endParaRPr>
          </a:p>
          <a:p>
            <a:pPr marL="342900" indent="-342900">
              <a:buFont typeface="Arial"/>
              <a:buChar char="•"/>
            </a:pPr>
            <a:r>
              <a:rPr lang="en-US" sz="2100" kern="0"/>
              <a:t>Data Scientist: Raymond Ang</a:t>
            </a:r>
            <a:endParaRPr lang="en-US" sz="2100" kern="0">
              <a:cs typeface="Calibri"/>
            </a:endParaRPr>
          </a:p>
        </p:txBody>
      </p:sp>
      <p:graphicFrame>
        <p:nvGraphicFramePr>
          <p:cNvPr id="9" name="Diagram 8">
            <a:extLst>
              <a:ext uri="{FF2B5EF4-FFF2-40B4-BE49-F238E27FC236}">
                <a16:creationId xmlns:a16="http://schemas.microsoft.com/office/drawing/2014/main" id="{40A560A6-3ADE-40D7-58D1-1AE3AB99B61F}"/>
              </a:ext>
            </a:extLst>
          </p:cNvPr>
          <p:cNvGraphicFramePr/>
          <p:nvPr>
            <p:extLst>
              <p:ext uri="{D42A27DB-BD31-4B8C-83A1-F6EECF244321}">
                <p14:modId xmlns:p14="http://schemas.microsoft.com/office/powerpoint/2010/main" val="1084214158"/>
              </p:ext>
            </p:extLst>
          </p:nvPr>
        </p:nvGraphicFramePr>
        <p:xfrm>
          <a:off x="1390360" y="3445146"/>
          <a:ext cx="6096000" cy="1605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583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518675" y="822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7-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14" name="Picture 14" descr="A picture containing chart&#10;&#10;Description automatically generated">
            <a:extLst>
              <a:ext uri="{FF2B5EF4-FFF2-40B4-BE49-F238E27FC236}">
                <a16:creationId xmlns:a16="http://schemas.microsoft.com/office/drawing/2014/main" id="{05E0BB0A-BD1B-9601-7666-FD24BC8FCA18}"/>
              </a:ext>
            </a:extLst>
          </p:cNvPr>
          <p:cNvPicPr>
            <a:picLocks noChangeAspect="1"/>
          </p:cNvPicPr>
          <p:nvPr/>
        </p:nvPicPr>
        <p:blipFill>
          <a:blip r:embed="rId2"/>
          <a:stretch>
            <a:fillRect/>
          </a:stretch>
        </p:blipFill>
        <p:spPr>
          <a:xfrm>
            <a:off x="518160" y="3157259"/>
            <a:ext cx="5326380" cy="1358822"/>
          </a:xfrm>
          <a:prstGeom prst="rect">
            <a:avLst/>
          </a:prstGeom>
        </p:spPr>
      </p:pic>
      <p:pic>
        <p:nvPicPr>
          <p:cNvPr id="15" name="Picture 17" descr="A picture containing chart&#10;&#10;Description automatically generated">
            <a:extLst>
              <a:ext uri="{FF2B5EF4-FFF2-40B4-BE49-F238E27FC236}">
                <a16:creationId xmlns:a16="http://schemas.microsoft.com/office/drawing/2014/main" id="{B80F0872-020D-F764-BEBD-6DB9FAFB54EB}"/>
              </a:ext>
            </a:extLst>
          </p:cNvPr>
          <p:cNvPicPr>
            <a:picLocks noChangeAspect="1"/>
          </p:cNvPicPr>
          <p:nvPr/>
        </p:nvPicPr>
        <p:blipFill>
          <a:blip r:embed="rId3"/>
          <a:stretch>
            <a:fillRect/>
          </a:stretch>
        </p:blipFill>
        <p:spPr>
          <a:xfrm>
            <a:off x="548640" y="1126692"/>
            <a:ext cx="5326380" cy="1366116"/>
          </a:xfrm>
          <a:prstGeom prst="rect">
            <a:avLst/>
          </a:prstGeom>
        </p:spPr>
      </p:pic>
      <p:sp>
        <p:nvSpPr>
          <p:cNvPr id="18" name="TextBox 17">
            <a:extLst>
              <a:ext uri="{FF2B5EF4-FFF2-40B4-BE49-F238E27FC236}">
                <a16:creationId xmlns:a16="http://schemas.microsoft.com/office/drawing/2014/main" id="{CD7C9CAE-2D93-36E4-A9C9-555E677CD756}"/>
              </a:ext>
            </a:extLst>
          </p:cNvPr>
          <p:cNvSpPr txBox="1"/>
          <p:nvPr/>
        </p:nvSpPr>
        <p:spPr>
          <a:xfrm>
            <a:off x="441484" y="239554"/>
            <a:ext cx="43815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Confusion matrix</a:t>
            </a:r>
          </a:p>
        </p:txBody>
      </p:sp>
      <p:sp>
        <p:nvSpPr>
          <p:cNvPr id="2" name="object 3">
            <a:extLst>
              <a:ext uri="{FF2B5EF4-FFF2-40B4-BE49-F238E27FC236}">
                <a16:creationId xmlns:a16="http://schemas.microsoft.com/office/drawing/2014/main" id="{951412C7-23E4-F3DF-82CC-F1F5201ADB5B}"/>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graphicFrame>
        <p:nvGraphicFramePr>
          <p:cNvPr id="3" name="Table 3">
            <a:extLst>
              <a:ext uri="{FF2B5EF4-FFF2-40B4-BE49-F238E27FC236}">
                <a16:creationId xmlns:a16="http://schemas.microsoft.com/office/drawing/2014/main" id="{DC09D4B5-9E08-4492-88DE-0F068B2DD61D}"/>
              </a:ext>
            </a:extLst>
          </p:cNvPr>
          <p:cNvGraphicFramePr>
            <a:graphicFrameLocks noGrp="1"/>
          </p:cNvGraphicFramePr>
          <p:nvPr>
            <p:extLst>
              <p:ext uri="{D42A27DB-BD31-4B8C-83A1-F6EECF244321}">
                <p14:modId xmlns:p14="http://schemas.microsoft.com/office/powerpoint/2010/main" val="2835610433"/>
              </p:ext>
            </p:extLst>
          </p:nvPr>
        </p:nvGraphicFramePr>
        <p:xfrm>
          <a:off x="6990879" y="2943653"/>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7" name="Picture 6">
            <a:extLst>
              <a:ext uri="{FF2B5EF4-FFF2-40B4-BE49-F238E27FC236}">
                <a16:creationId xmlns:a16="http://schemas.microsoft.com/office/drawing/2014/main" id="{0253B0B8-1C68-49CD-8F33-01E427979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5012" y="4198568"/>
            <a:ext cx="1252910" cy="525510"/>
          </a:xfrm>
          <a:prstGeom prst="rect">
            <a:avLst/>
          </a:prstGeom>
        </p:spPr>
      </p:pic>
      <p:pic>
        <p:nvPicPr>
          <p:cNvPr id="9" name="Picture 8">
            <a:extLst>
              <a:ext uri="{FF2B5EF4-FFF2-40B4-BE49-F238E27FC236}">
                <a16:creationId xmlns:a16="http://schemas.microsoft.com/office/drawing/2014/main" id="{DD481D7D-9846-496B-A435-C543F5576362}"/>
              </a:ext>
            </a:extLst>
          </p:cNvPr>
          <p:cNvPicPr>
            <a:picLocks noChangeAspect="1"/>
          </p:cNvPicPr>
          <p:nvPr/>
        </p:nvPicPr>
        <p:blipFill>
          <a:blip r:embed="rId5"/>
          <a:stretch>
            <a:fillRect/>
          </a:stretch>
        </p:blipFill>
        <p:spPr>
          <a:xfrm>
            <a:off x="6633263" y="1858205"/>
            <a:ext cx="1686160" cy="562053"/>
          </a:xfrm>
          <a:prstGeom prst="rect">
            <a:avLst/>
          </a:prstGeom>
        </p:spPr>
      </p:pic>
      <p:sp>
        <p:nvSpPr>
          <p:cNvPr id="10" name="TextBox 9">
            <a:extLst>
              <a:ext uri="{FF2B5EF4-FFF2-40B4-BE49-F238E27FC236}">
                <a16:creationId xmlns:a16="http://schemas.microsoft.com/office/drawing/2014/main" id="{DCEE3C4A-FFA3-4D4F-B756-A67F3BAA7BDD}"/>
              </a:ext>
            </a:extLst>
          </p:cNvPr>
          <p:cNvSpPr txBox="1"/>
          <p:nvPr/>
        </p:nvSpPr>
        <p:spPr>
          <a:xfrm>
            <a:off x="6106162" y="1323766"/>
            <a:ext cx="2930610" cy="215444"/>
          </a:xfrm>
          <a:prstGeom prst="rect">
            <a:avLst/>
          </a:prstGeom>
          <a:noFill/>
        </p:spPr>
        <p:txBody>
          <a:bodyPr wrap="none" rtlCol="0">
            <a:spAutoFit/>
          </a:bodyPr>
          <a:lstStyle/>
          <a:p>
            <a:r>
              <a:rPr lang="en-US" sz="800" b="0" i="0">
                <a:solidFill>
                  <a:srgbClr val="202124"/>
                </a:solidFill>
                <a:effectLst/>
                <a:latin typeface="Roboto" panose="020B0604020202020204" pitchFamily="2" charset="0"/>
              </a:rPr>
              <a:t>What proportion of actual positives was identified correctly?</a:t>
            </a:r>
            <a:endParaRPr lang="en-SG" sz="800"/>
          </a:p>
        </p:txBody>
      </p:sp>
      <p:sp>
        <p:nvSpPr>
          <p:cNvPr id="11" name="Rectangle 10">
            <a:extLst>
              <a:ext uri="{FF2B5EF4-FFF2-40B4-BE49-F238E27FC236}">
                <a16:creationId xmlns:a16="http://schemas.microsoft.com/office/drawing/2014/main" id="{F2F43071-0793-474F-9E19-0D2BF5D9BB73}"/>
              </a:ext>
            </a:extLst>
          </p:cNvPr>
          <p:cNvSpPr/>
          <p:nvPr/>
        </p:nvSpPr>
        <p:spPr>
          <a:xfrm>
            <a:off x="6179670" y="1323766"/>
            <a:ext cx="2785035" cy="215444"/>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8A8C9FBB-D66D-4295-9356-7A54C379759D}"/>
              </a:ext>
            </a:extLst>
          </p:cNvPr>
          <p:cNvSpPr/>
          <p:nvPr/>
        </p:nvSpPr>
        <p:spPr>
          <a:xfrm>
            <a:off x="5875020" y="2091765"/>
            <a:ext cx="6333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a:extLst>
              <a:ext uri="{FF2B5EF4-FFF2-40B4-BE49-F238E27FC236}">
                <a16:creationId xmlns:a16="http://schemas.microsoft.com/office/drawing/2014/main" id="{4AA4E06A-F44D-4644-AEF5-55BB660E1D8A}"/>
              </a:ext>
            </a:extLst>
          </p:cNvPr>
          <p:cNvPicPr>
            <a:picLocks noChangeAspect="1"/>
          </p:cNvPicPr>
          <p:nvPr/>
        </p:nvPicPr>
        <p:blipFill>
          <a:blip r:embed="rId6"/>
          <a:stretch>
            <a:fillRect/>
          </a:stretch>
        </p:blipFill>
        <p:spPr>
          <a:xfrm>
            <a:off x="3483525" y="2697426"/>
            <a:ext cx="895340" cy="257750"/>
          </a:xfrm>
          <a:prstGeom prst="rect">
            <a:avLst/>
          </a:prstGeom>
        </p:spPr>
      </p:pic>
      <p:sp>
        <p:nvSpPr>
          <p:cNvPr id="21" name="Arrow: Down 20">
            <a:extLst>
              <a:ext uri="{FF2B5EF4-FFF2-40B4-BE49-F238E27FC236}">
                <a16:creationId xmlns:a16="http://schemas.microsoft.com/office/drawing/2014/main" id="{DA6EDDAF-A382-4C15-BB04-37C5F088A31A}"/>
              </a:ext>
            </a:extLst>
          </p:cNvPr>
          <p:cNvSpPr/>
          <p:nvPr/>
        </p:nvSpPr>
        <p:spPr>
          <a:xfrm>
            <a:off x="3885476" y="2555542"/>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11703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92893" y="164306"/>
            <a:ext cx="43053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Imbalanced Dataset – Precision recall curve</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Calibri"/>
              <a:ea typeface="+mn-lt"/>
              <a:cs typeface="Arial"/>
            </a:endParaRPr>
          </a:p>
        </p:txBody>
      </p:sp>
      <p:pic>
        <p:nvPicPr>
          <p:cNvPr id="12" name="Picture 12" descr="Chart, scatter chart&#10;&#10;Description automatically generated">
            <a:extLst>
              <a:ext uri="{FF2B5EF4-FFF2-40B4-BE49-F238E27FC236}">
                <a16:creationId xmlns:a16="http://schemas.microsoft.com/office/drawing/2014/main" id="{48580301-9117-B8B9-893F-5AD8C5B3EC92}"/>
              </a:ext>
            </a:extLst>
          </p:cNvPr>
          <p:cNvPicPr>
            <a:picLocks noChangeAspect="1"/>
          </p:cNvPicPr>
          <p:nvPr/>
        </p:nvPicPr>
        <p:blipFill>
          <a:blip r:embed="rId2"/>
          <a:stretch>
            <a:fillRect/>
          </a:stretch>
        </p:blipFill>
        <p:spPr>
          <a:xfrm>
            <a:off x="121920" y="1343028"/>
            <a:ext cx="2743200" cy="2807964"/>
          </a:xfrm>
          <a:prstGeom prst="rect">
            <a:avLst/>
          </a:prstGeom>
        </p:spPr>
      </p:pic>
      <p:pic>
        <p:nvPicPr>
          <p:cNvPr id="13" name="Picture 13" descr="Chart, line chart&#10;&#10;Description automatically generated">
            <a:extLst>
              <a:ext uri="{FF2B5EF4-FFF2-40B4-BE49-F238E27FC236}">
                <a16:creationId xmlns:a16="http://schemas.microsoft.com/office/drawing/2014/main" id="{C9DFD309-1533-B1E2-7249-9C6706E8CF2A}"/>
              </a:ext>
            </a:extLst>
          </p:cNvPr>
          <p:cNvPicPr>
            <a:picLocks noChangeAspect="1"/>
          </p:cNvPicPr>
          <p:nvPr/>
        </p:nvPicPr>
        <p:blipFill>
          <a:blip r:embed="rId3"/>
          <a:stretch>
            <a:fillRect/>
          </a:stretch>
        </p:blipFill>
        <p:spPr>
          <a:xfrm>
            <a:off x="4351020" y="1290956"/>
            <a:ext cx="2743200" cy="2729228"/>
          </a:xfrm>
          <a:prstGeom prst="rect">
            <a:avLst/>
          </a:prstGeom>
        </p:spPr>
      </p:pic>
      <p:sp>
        <p:nvSpPr>
          <p:cNvPr id="3" name="object 3">
            <a:extLst>
              <a:ext uri="{FF2B5EF4-FFF2-40B4-BE49-F238E27FC236}">
                <a16:creationId xmlns:a16="http://schemas.microsoft.com/office/drawing/2014/main" id="{EE9C5831-79AD-4BB0-F6F1-86791B4A96A7}"/>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275002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ea typeface="+mn-lt"/>
                <a:cs typeface="+mn-lt"/>
              </a:rPr>
              <a:t>Decision Tree Classifier</a:t>
            </a:r>
            <a:endParaRPr lang="en-US" sz="1200">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D</a:t>
            </a:r>
            <a:r>
              <a:rPr lang="en-US" sz="1200" u="sng">
                <a:solidFill>
                  <a:srgbClr val="000000"/>
                </a:solidFill>
                <a:latin typeface="Calibri"/>
                <a:cs typeface="Calibri"/>
              </a:rPr>
              <a:t>ecision</a:t>
            </a:r>
            <a:r>
              <a:rPr lang="en-US" sz="1200" u="sng"/>
              <a:t> Tree Classifier</a:t>
            </a:r>
            <a:endParaRPr lang="en-US" sz="1200">
              <a:ea typeface="+mn-lt"/>
              <a:cs typeface="+mn-lt"/>
            </a:endParaRPr>
          </a:p>
        </p:txBody>
      </p:sp>
      <p:sp>
        <p:nvSpPr>
          <p:cNvPr id="25" name="TextBox 24">
            <a:extLst>
              <a:ext uri="{FF2B5EF4-FFF2-40B4-BE49-F238E27FC236}">
                <a16:creationId xmlns:a16="http://schemas.microsoft.com/office/drawing/2014/main" id="{8F45620E-BCC6-1604-6BC1-77CC87925101}"/>
              </a:ext>
            </a:extLst>
          </p:cNvPr>
          <p:cNvSpPr txBox="1"/>
          <p:nvPr/>
        </p:nvSpPr>
        <p:spPr>
          <a:xfrm>
            <a:off x="243840" y="201930"/>
            <a:ext cx="5090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a:t>
            </a:r>
            <a:r>
              <a:rPr lang="en-US" sz="1200" b="1">
                <a:latin typeface="Arial"/>
                <a:ea typeface="+mn-lt"/>
                <a:cs typeface="+mn-lt"/>
              </a:rPr>
              <a:t>Model evaluation measure</a:t>
            </a:r>
            <a:endParaRPr lang="en-US" sz="1200" b="1">
              <a:latin typeface="Arial"/>
              <a:cs typeface="Arial"/>
            </a:endParaRPr>
          </a:p>
        </p:txBody>
      </p:sp>
      <p:pic>
        <p:nvPicPr>
          <p:cNvPr id="26" name="Picture 26" descr="Table&#10;&#10;Description automatically generated">
            <a:extLst>
              <a:ext uri="{FF2B5EF4-FFF2-40B4-BE49-F238E27FC236}">
                <a16:creationId xmlns:a16="http://schemas.microsoft.com/office/drawing/2014/main" id="{AA2931A1-30EB-2A2B-63E2-B5AC115A9DB7}"/>
              </a:ext>
            </a:extLst>
          </p:cNvPr>
          <p:cNvPicPr>
            <a:picLocks noChangeAspect="1"/>
          </p:cNvPicPr>
          <p:nvPr/>
        </p:nvPicPr>
        <p:blipFill>
          <a:blip r:embed="rId2"/>
          <a:stretch>
            <a:fillRect/>
          </a:stretch>
        </p:blipFill>
        <p:spPr>
          <a:xfrm>
            <a:off x="4617720" y="1344012"/>
            <a:ext cx="4526280" cy="1807776"/>
          </a:xfrm>
          <a:prstGeom prst="rect">
            <a:avLst/>
          </a:prstGeom>
        </p:spPr>
      </p:pic>
      <p:pic>
        <p:nvPicPr>
          <p:cNvPr id="27" name="Picture 27" descr="Table&#10;&#10;Description automatically generated">
            <a:extLst>
              <a:ext uri="{FF2B5EF4-FFF2-40B4-BE49-F238E27FC236}">
                <a16:creationId xmlns:a16="http://schemas.microsoft.com/office/drawing/2014/main" id="{DF1A1F59-91E4-214A-DBAC-FF39B05FEB72}"/>
              </a:ext>
            </a:extLst>
          </p:cNvPr>
          <p:cNvPicPr>
            <a:picLocks noChangeAspect="1"/>
          </p:cNvPicPr>
          <p:nvPr/>
        </p:nvPicPr>
        <p:blipFill>
          <a:blip r:embed="rId3"/>
          <a:stretch>
            <a:fillRect/>
          </a:stretch>
        </p:blipFill>
        <p:spPr>
          <a:xfrm>
            <a:off x="7620" y="1346087"/>
            <a:ext cx="4610100" cy="1856965"/>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2790362" y="1569823"/>
            <a:ext cx="6307036" cy="39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Values hidden as accuracy is not a factor for consideration</a:t>
            </a:r>
            <a:endParaRPr lang="en-US"/>
          </a:p>
        </p:txBody>
      </p:sp>
      <p:sp>
        <p:nvSpPr>
          <p:cNvPr id="2" name="object 3">
            <a:extLst>
              <a:ext uri="{FF2B5EF4-FFF2-40B4-BE49-F238E27FC236}">
                <a16:creationId xmlns:a16="http://schemas.microsoft.com/office/drawing/2014/main" id="{D14679FB-5370-407C-D7E9-19D7105FBEC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205AA175-DB3A-4EDC-B793-686D36BA21EF}"/>
              </a:ext>
            </a:extLst>
          </p:cNvPr>
          <p:cNvSpPr/>
          <p:nvPr/>
        </p:nvSpPr>
        <p:spPr>
          <a:xfrm>
            <a:off x="111809" y="1051038"/>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794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28BFC9-774E-4143-9310-8070876AF1F6}"/>
              </a:ext>
            </a:extLst>
          </p:cNvPr>
          <p:cNvSpPr txBox="1"/>
          <p:nvPr/>
        </p:nvSpPr>
        <p:spPr>
          <a:xfrm>
            <a:off x="311950" y="138913"/>
            <a:ext cx="3095719" cy="276999"/>
          </a:xfrm>
          <a:prstGeom prst="rect">
            <a:avLst/>
          </a:prstGeom>
          <a:noFill/>
        </p:spPr>
        <p:txBody>
          <a:bodyPr wrap="none" lIns="91440" tIns="45720" rIns="91440" bIns="45720" rtlCol="0" anchor="t">
            <a:spAutoFit/>
          </a:bodyPr>
          <a:lstStyle/>
          <a:p>
            <a:r>
              <a:rPr lang="en-US" sz="1200" b="1">
                <a:latin typeface="Arial"/>
                <a:cs typeface="Arial"/>
              </a:rPr>
              <a:t>Imbalanced Dataset – Feature Summary</a:t>
            </a:r>
            <a:endParaRPr lang="en-SG" sz="1200" b="1">
              <a:latin typeface="Arial"/>
              <a:cs typeface="Arial"/>
            </a:endParaRPr>
          </a:p>
        </p:txBody>
      </p:sp>
      <p:sp>
        <p:nvSpPr>
          <p:cNvPr id="13" name="TextBox 12">
            <a:extLst>
              <a:ext uri="{FF2B5EF4-FFF2-40B4-BE49-F238E27FC236}">
                <a16:creationId xmlns:a16="http://schemas.microsoft.com/office/drawing/2014/main" id="{96391580-B6C6-4CF9-8312-474B070C2D28}"/>
              </a:ext>
            </a:extLst>
          </p:cNvPr>
          <p:cNvSpPr txBox="1"/>
          <p:nvPr/>
        </p:nvSpPr>
        <p:spPr>
          <a:xfrm>
            <a:off x="1001055" y="4204612"/>
            <a:ext cx="6668702" cy="646331"/>
          </a:xfrm>
          <a:prstGeom prst="rect">
            <a:avLst/>
          </a:prstGeom>
          <a:noFill/>
        </p:spPr>
        <p:txBody>
          <a:bodyPr wrap="square" lIns="91440" tIns="45720" rIns="91440" bIns="45720" rtlCol="0" anchor="t">
            <a:spAutoFit/>
          </a:bodyPr>
          <a:lstStyle/>
          <a:p>
            <a:r>
              <a:rPr lang="en-US"/>
              <a:t>Both models show the same 3 significant features: </a:t>
            </a:r>
            <a:r>
              <a:rPr lang="en-US" i="1"/>
              <a:t>Age, </a:t>
            </a:r>
            <a:r>
              <a:rPr lang="en-US" i="1" err="1"/>
              <a:t>heart_disease</a:t>
            </a:r>
            <a:r>
              <a:rPr lang="en-US" i="1"/>
              <a:t>, square(age)</a:t>
            </a:r>
            <a:endParaRPr lang="en-SG" i="1"/>
          </a:p>
        </p:txBody>
      </p:sp>
      <p:sp>
        <p:nvSpPr>
          <p:cNvPr id="2" name="TextBox 1">
            <a:extLst>
              <a:ext uri="{FF2B5EF4-FFF2-40B4-BE49-F238E27FC236}">
                <a16:creationId xmlns:a16="http://schemas.microsoft.com/office/drawing/2014/main" id="{8A68E78D-CF01-EBC2-4CEB-6DCB6A7847F4}"/>
              </a:ext>
            </a:extLst>
          </p:cNvPr>
          <p:cNvSpPr txBox="1"/>
          <p:nvPr/>
        </p:nvSpPr>
        <p:spPr>
          <a:xfrm>
            <a:off x="205740" y="704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7 – Decision tree</a:t>
            </a:r>
          </a:p>
        </p:txBody>
      </p:sp>
      <p:sp>
        <p:nvSpPr>
          <p:cNvPr id="4" name="TextBox 3">
            <a:extLst>
              <a:ext uri="{FF2B5EF4-FFF2-40B4-BE49-F238E27FC236}">
                <a16:creationId xmlns:a16="http://schemas.microsoft.com/office/drawing/2014/main" id="{121973E0-A357-6C10-6864-3E0B1D3BE847}"/>
              </a:ext>
            </a:extLst>
          </p:cNvPr>
          <p:cNvSpPr txBox="1"/>
          <p:nvPr/>
        </p:nvSpPr>
        <p:spPr>
          <a:xfrm>
            <a:off x="4290060" y="7124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8 - </a:t>
            </a:r>
            <a:r>
              <a:rPr lang="en-US">
                <a:ea typeface="+mn-lt"/>
                <a:cs typeface="+mn-lt"/>
              </a:rPr>
              <a:t>Decision tree</a:t>
            </a:r>
            <a:endParaRPr lang="en-US"/>
          </a:p>
        </p:txBody>
      </p:sp>
      <p:pic>
        <p:nvPicPr>
          <p:cNvPr id="11" name="Picture 11" descr="Graphical user interface&#10;&#10;Description automatically generated">
            <a:extLst>
              <a:ext uri="{FF2B5EF4-FFF2-40B4-BE49-F238E27FC236}">
                <a16:creationId xmlns:a16="http://schemas.microsoft.com/office/drawing/2014/main" id="{A39AE84C-9D58-A60A-C6EE-A3C24ED5EFE1}"/>
              </a:ext>
            </a:extLst>
          </p:cNvPr>
          <p:cNvPicPr>
            <a:picLocks noChangeAspect="1"/>
          </p:cNvPicPr>
          <p:nvPr/>
        </p:nvPicPr>
        <p:blipFill>
          <a:blip r:embed="rId2"/>
          <a:stretch>
            <a:fillRect/>
          </a:stretch>
        </p:blipFill>
        <p:spPr>
          <a:xfrm>
            <a:off x="312420" y="1079418"/>
            <a:ext cx="4053840" cy="3038005"/>
          </a:xfrm>
          <a:prstGeom prst="rect">
            <a:avLst/>
          </a:prstGeom>
        </p:spPr>
      </p:pic>
      <p:pic>
        <p:nvPicPr>
          <p:cNvPr id="12" name="Picture 13" descr="Graphical user interface&#10;&#10;Description automatically generated">
            <a:extLst>
              <a:ext uri="{FF2B5EF4-FFF2-40B4-BE49-F238E27FC236}">
                <a16:creationId xmlns:a16="http://schemas.microsoft.com/office/drawing/2014/main" id="{A2119D2B-78B9-0D7D-FECF-D1107A022CEB}"/>
              </a:ext>
            </a:extLst>
          </p:cNvPr>
          <p:cNvPicPr>
            <a:picLocks noChangeAspect="1"/>
          </p:cNvPicPr>
          <p:nvPr/>
        </p:nvPicPr>
        <p:blipFill>
          <a:blip r:embed="rId3"/>
          <a:stretch>
            <a:fillRect/>
          </a:stretch>
        </p:blipFill>
        <p:spPr>
          <a:xfrm>
            <a:off x="4404360" y="1075017"/>
            <a:ext cx="4373880" cy="3123005"/>
          </a:xfrm>
          <a:prstGeom prst="rect">
            <a:avLst/>
          </a:prstGeom>
        </p:spPr>
      </p:pic>
      <p:sp>
        <p:nvSpPr>
          <p:cNvPr id="3" name="object 3">
            <a:extLst>
              <a:ext uri="{FF2B5EF4-FFF2-40B4-BE49-F238E27FC236}">
                <a16:creationId xmlns:a16="http://schemas.microsoft.com/office/drawing/2014/main" id="{16822BA4-410E-FF7E-780E-DEBD51DEEDE2}"/>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F505825-2EF9-4EBF-9F71-212111F290F5}"/>
              </a:ext>
            </a:extLst>
          </p:cNvPr>
          <p:cNvSpPr/>
          <p:nvPr/>
        </p:nvSpPr>
        <p:spPr>
          <a:xfrm>
            <a:off x="40739" y="766527"/>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4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402-3781-48A9-B926-53D16D90A72B}"/>
              </a:ext>
            </a:extLst>
          </p:cNvPr>
          <p:cNvSpPr>
            <a:spLocks noGrp="1"/>
          </p:cNvSpPr>
          <p:nvPr>
            <p:ph type="title"/>
          </p:nvPr>
        </p:nvSpPr>
        <p:spPr>
          <a:xfrm>
            <a:off x="714624" y="285778"/>
            <a:ext cx="5010315" cy="184666"/>
          </a:xfrm>
        </p:spPr>
        <p:txBody>
          <a:bodyPr wrap="square" lIns="0" tIns="0" rIns="0" bIns="0" anchor="t">
            <a:spAutoFit/>
          </a:bodyPr>
          <a:lstStyle/>
          <a:p>
            <a:r>
              <a:rPr lang="en-SG" sz="1200"/>
              <a:t>Balanced Dataset using under sampling</a:t>
            </a:r>
          </a:p>
        </p:txBody>
      </p:sp>
      <p:graphicFrame>
        <p:nvGraphicFramePr>
          <p:cNvPr id="5" name="Table 5">
            <a:extLst>
              <a:ext uri="{FF2B5EF4-FFF2-40B4-BE49-F238E27FC236}">
                <a16:creationId xmlns:a16="http://schemas.microsoft.com/office/drawing/2014/main" id="{D9534724-22E0-4EF1-8252-BCDC3F255D72}"/>
              </a:ext>
            </a:extLst>
          </p:cNvPr>
          <p:cNvGraphicFramePr>
            <a:graphicFrameLocks noGrp="1"/>
          </p:cNvGraphicFramePr>
          <p:nvPr>
            <p:extLst>
              <p:ext uri="{D42A27DB-BD31-4B8C-83A1-F6EECF244321}">
                <p14:modId xmlns:p14="http://schemas.microsoft.com/office/powerpoint/2010/main" val="1280503967"/>
              </p:ext>
            </p:extLst>
          </p:nvPr>
        </p:nvGraphicFramePr>
        <p:xfrm>
          <a:off x="872742" y="933070"/>
          <a:ext cx="1808921" cy="731520"/>
        </p:xfrm>
        <a:graphic>
          <a:graphicData uri="http://schemas.openxmlformats.org/drawingml/2006/table">
            <a:tbl>
              <a:tblPr firstRow="1" bandRow="1">
                <a:tableStyleId>{5C22544A-7EE6-4342-B048-85BDC9FD1C3A}</a:tableStyleId>
              </a:tblPr>
              <a:tblGrid>
                <a:gridCol w="826620">
                  <a:extLst>
                    <a:ext uri="{9D8B030D-6E8A-4147-A177-3AD203B41FA5}">
                      <a16:colId xmlns:a16="http://schemas.microsoft.com/office/drawing/2014/main" val="843707163"/>
                    </a:ext>
                  </a:extLst>
                </a:gridCol>
                <a:gridCol w="982301">
                  <a:extLst>
                    <a:ext uri="{9D8B030D-6E8A-4147-A177-3AD203B41FA5}">
                      <a16:colId xmlns:a16="http://schemas.microsoft.com/office/drawing/2014/main" val="1984016791"/>
                    </a:ext>
                  </a:extLst>
                </a:gridCol>
              </a:tblGrid>
              <a:tr h="0">
                <a:tc>
                  <a:txBody>
                    <a:bodyPr/>
                    <a:lstStyle/>
                    <a:p>
                      <a:r>
                        <a:rPr lang="en-SG"/>
                        <a:t>Before</a:t>
                      </a:r>
                    </a:p>
                  </a:txBody>
                  <a:tcPr/>
                </a:tc>
                <a:tc>
                  <a:txBody>
                    <a:bodyPr/>
                    <a:lstStyle/>
                    <a:p>
                      <a:r>
                        <a:rPr lang="en-SG"/>
                        <a:t>After</a:t>
                      </a:r>
                    </a:p>
                  </a:txBody>
                  <a:tcPr/>
                </a:tc>
                <a:extLst>
                  <a:ext uri="{0D108BD9-81ED-4DB2-BD59-A6C34878D82A}">
                    <a16:rowId xmlns:a16="http://schemas.microsoft.com/office/drawing/2014/main" val="1098107464"/>
                  </a:ext>
                </a:extLst>
              </a:tr>
              <a:tr h="0">
                <a:tc>
                  <a:txBody>
                    <a:bodyPr/>
                    <a:lstStyle/>
                    <a:p>
                      <a:r>
                        <a:rPr lang="en-SG"/>
                        <a:t>3291</a:t>
                      </a:r>
                    </a:p>
                  </a:txBody>
                  <a:tcPr/>
                </a:tc>
                <a:tc>
                  <a:txBody>
                    <a:bodyPr/>
                    <a:lstStyle/>
                    <a:p>
                      <a:r>
                        <a:rPr lang="en-SG"/>
                        <a:t>468</a:t>
                      </a:r>
                    </a:p>
                  </a:txBody>
                  <a:tcPr/>
                </a:tc>
                <a:extLst>
                  <a:ext uri="{0D108BD9-81ED-4DB2-BD59-A6C34878D82A}">
                    <a16:rowId xmlns:a16="http://schemas.microsoft.com/office/drawing/2014/main" val="3297690619"/>
                  </a:ext>
                </a:extLst>
              </a:tr>
            </a:tbl>
          </a:graphicData>
        </a:graphic>
      </p:graphicFrame>
      <p:sp>
        <p:nvSpPr>
          <p:cNvPr id="20" name="TextBox 19">
            <a:extLst>
              <a:ext uri="{FF2B5EF4-FFF2-40B4-BE49-F238E27FC236}">
                <a16:creationId xmlns:a16="http://schemas.microsoft.com/office/drawing/2014/main" id="{9C2BAF56-032B-405D-A5F2-914A1EE590EA}"/>
              </a:ext>
            </a:extLst>
          </p:cNvPr>
          <p:cNvSpPr txBox="1"/>
          <p:nvPr/>
        </p:nvSpPr>
        <p:spPr>
          <a:xfrm>
            <a:off x="3079844" y="871262"/>
            <a:ext cx="2523171" cy="261610"/>
          </a:xfrm>
          <a:prstGeom prst="rect">
            <a:avLst/>
          </a:prstGeom>
          <a:noFill/>
        </p:spPr>
        <p:txBody>
          <a:bodyPr wrap="square" rtlCol="0">
            <a:spAutoFit/>
          </a:bodyPr>
          <a:lstStyle/>
          <a:p>
            <a:r>
              <a:rPr lang="en-SG" sz="1100" b="1"/>
              <a:t>Stroke</a:t>
            </a:r>
            <a:r>
              <a:rPr lang="en-SG" sz="800"/>
              <a:t>: *Majority class = No | Minority class = Yes</a:t>
            </a:r>
          </a:p>
        </p:txBody>
      </p:sp>
      <p:pic>
        <p:nvPicPr>
          <p:cNvPr id="6" name="Picture 5">
            <a:extLst>
              <a:ext uri="{FF2B5EF4-FFF2-40B4-BE49-F238E27FC236}">
                <a16:creationId xmlns:a16="http://schemas.microsoft.com/office/drawing/2014/main" id="{3DFB032E-8DC0-499F-BA77-8ECD9FDF1111}"/>
              </a:ext>
            </a:extLst>
          </p:cNvPr>
          <p:cNvPicPr>
            <a:picLocks noChangeAspect="1"/>
          </p:cNvPicPr>
          <p:nvPr/>
        </p:nvPicPr>
        <p:blipFill>
          <a:blip r:embed="rId3"/>
          <a:stretch>
            <a:fillRect/>
          </a:stretch>
        </p:blipFill>
        <p:spPr>
          <a:xfrm>
            <a:off x="872742" y="1886225"/>
            <a:ext cx="1560551" cy="1181737"/>
          </a:xfrm>
          <a:prstGeom prst="rect">
            <a:avLst/>
          </a:prstGeom>
        </p:spPr>
      </p:pic>
      <p:pic>
        <p:nvPicPr>
          <p:cNvPr id="10" name="Picture 9">
            <a:extLst>
              <a:ext uri="{FF2B5EF4-FFF2-40B4-BE49-F238E27FC236}">
                <a16:creationId xmlns:a16="http://schemas.microsoft.com/office/drawing/2014/main" id="{2FF864C8-98F8-4ED5-9B78-7944E391AF0C}"/>
              </a:ext>
            </a:extLst>
          </p:cNvPr>
          <p:cNvPicPr>
            <a:picLocks noChangeAspect="1"/>
          </p:cNvPicPr>
          <p:nvPr/>
        </p:nvPicPr>
        <p:blipFill>
          <a:blip r:embed="rId4"/>
          <a:stretch>
            <a:fillRect/>
          </a:stretch>
        </p:blipFill>
        <p:spPr>
          <a:xfrm>
            <a:off x="3561154" y="1907791"/>
            <a:ext cx="1420373" cy="1052342"/>
          </a:xfrm>
          <a:prstGeom prst="rect">
            <a:avLst/>
          </a:prstGeom>
        </p:spPr>
      </p:pic>
      <p:pic>
        <p:nvPicPr>
          <p:cNvPr id="13" name="Picture 12">
            <a:extLst>
              <a:ext uri="{FF2B5EF4-FFF2-40B4-BE49-F238E27FC236}">
                <a16:creationId xmlns:a16="http://schemas.microsoft.com/office/drawing/2014/main" id="{D452AD50-5B4B-4B52-9414-2ED20E4201FA}"/>
              </a:ext>
            </a:extLst>
          </p:cNvPr>
          <p:cNvPicPr>
            <a:picLocks noChangeAspect="1"/>
          </p:cNvPicPr>
          <p:nvPr/>
        </p:nvPicPr>
        <p:blipFill>
          <a:blip r:embed="rId5"/>
          <a:stretch>
            <a:fillRect/>
          </a:stretch>
        </p:blipFill>
        <p:spPr>
          <a:xfrm>
            <a:off x="2997223" y="1201771"/>
            <a:ext cx="3084772" cy="307777"/>
          </a:xfrm>
          <a:prstGeom prst="rect">
            <a:avLst/>
          </a:prstGeom>
        </p:spPr>
      </p:pic>
      <p:pic>
        <p:nvPicPr>
          <p:cNvPr id="24" name="Picture 23">
            <a:extLst>
              <a:ext uri="{FF2B5EF4-FFF2-40B4-BE49-F238E27FC236}">
                <a16:creationId xmlns:a16="http://schemas.microsoft.com/office/drawing/2014/main" id="{FA58BEF4-A284-4E57-8F13-C12E25020D90}"/>
              </a:ext>
            </a:extLst>
          </p:cNvPr>
          <p:cNvPicPr>
            <a:picLocks noChangeAspect="1"/>
          </p:cNvPicPr>
          <p:nvPr/>
        </p:nvPicPr>
        <p:blipFill>
          <a:blip r:embed="rId6"/>
          <a:stretch>
            <a:fillRect/>
          </a:stretch>
        </p:blipFill>
        <p:spPr>
          <a:xfrm>
            <a:off x="3561154" y="3258402"/>
            <a:ext cx="2058512" cy="1181738"/>
          </a:xfrm>
          <a:prstGeom prst="rect">
            <a:avLst/>
          </a:prstGeom>
        </p:spPr>
      </p:pic>
      <p:pic>
        <p:nvPicPr>
          <p:cNvPr id="26" name="Picture 25">
            <a:extLst>
              <a:ext uri="{FF2B5EF4-FFF2-40B4-BE49-F238E27FC236}">
                <a16:creationId xmlns:a16="http://schemas.microsoft.com/office/drawing/2014/main" id="{6BDE3D8E-18D0-4C61-936E-097EFDEFE938}"/>
              </a:ext>
            </a:extLst>
          </p:cNvPr>
          <p:cNvPicPr>
            <a:picLocks noChangeAspect="1"/>
          </p:cNvPicPr>
          <p:nvPr/>
        </p:nvPicPr>
        <p:blipFill>
          <a:blip r:embed="rId7"/>
          <a:stretch>
            <a:fillRect/>
          </a:stretch>
        </p:blipFill>
        <p:spPr>
          <a:xfrm>
            <a:off x="872742" y="3242992"/>
            <a:ext cx="1873591" cy="1181737"/>
          </a:xfrm>
          <a:prstGeom prst="rect">
            <a:avLst/>
          </a:prstGeom>
        </p:spPr>
      </p:pic>
      <p:sp>
        <p:nvSpPr>
          <p:cNvPr id="27" name="Arrow: Right 26">
            <a:extLst>
              <a:ext uri="{FF2B5EF4-FFF2-40B4-BE49-F238E27FC236}">
                <a16:creationId xmlns:a16="http://schemas.microsoft.com/office/drawing/2014/main" id="{CCEA1A6F-1642-40B0-85A5-BB97C2CA971F}"/>
              </a:ext>
            </a:extLst>
          </p:cNvPr>
          <p:cNvSpPr/>
          <p:nvPr/>
        </p:nvSpPr>
        <p:spPr>
          <a:xfrm>
            <a:off x="2804809" y="2529576"/>
            <a:ext cx="384829" cy="84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1EE1ABB0-6C4B-48F9-997F-182F17D82C6F}"/>
              </a:ext>
            </a:extLst>
          </p:cNvPr>
          <p:cNvSpPr txBox="1"/>
          <p:nvPr/>
        </p:nvSpPr>
        <p:spPr>
          <a:xfrm>
            <a:off x="4768151" y="3541494"/>
            <a:ext cx="851515" cy="307777"/>
          </a:xfrm>
          <a:prstGeom prst="rect">
            <a:avLst/>
          </a:prstGeom>
          <a:noFill/>
        </p:spPr>
        <p:txBody>
          <a:bodyPr wrap="square" rtlCol="0">
            <a:spAutoFit/>
          </a:bodyPr>
          <a:lstStyle/>
          <a:p>
            <a:r>
              <a:rPr lang="en-SG" sz="1400"/>
              <a:t>Balanced</a:t>
            </a:r>
          </a:p>
        </p:txBody>
      </p:sp>
      <p:sp>
        <p:nvSpPr>
          <p:cNvPr id="31" name="TextBox 30">
            <a:extLst>
              <a:ext uri="{FF2B5EF4-FFF2-40B4-BE49-F238E27FC236}">
                <a16:creationId xmlns:a16="http://schemas.microsoft.com/office/drawing/2014/main" id="{517E71F5-8906-4734-AF0A-ADD16BB4FC9F}"/>
              </a:ext>
            </a:extLst>
          </p:cNvPr>
          <p:cNvSpPr txBox="1"/>
          <p:nvPr/>
        </p:nvSpPr>
        <p:spPr>
          <a:xfrm>
            <a:off x="1809537" y="3541494"/>
            <a:ext cx="1035861" cy="307777"/>
          </a:xfrm>
          <a:prstGeom prst="rect">
            <a:avLst/>
          </a:prstGeom>
          <a:noFill/>
        </p:spPr>
        <p:txBody>
          <a:bodyPr wrap="none" rtlCol="0">
            <a:spAutoFit/>
          </a:bodyPr>
          <a:lstStyle/>
          <a:p>
            <a:r>
              <a:rPr lang="en-SG" sz="1400"/>
              <a:t>Imbalanced</a:t>
            </a:r>
          </a:p>
        </p:txBody>
      </p:sp>
      <p:sp>
        <p:nvSpPr>
          <p:cNvPr id="32" name="TextBox 31">
            <a:extLst>
              <a:ext uri="{FF2B5EF4-FFF2-40B4-BE49-F238E27FC236}">
                <a16:creationId xmlns:a16="http://schemas.microsoft.com/office/drawing/2014/main" id="{139E3C97-7452-4087-B91C-7BB84D11552E}"/>
              </a:ext>
            </a:extLst>
          </p:cNvPr>
          <p:cNvSpPr txBox="1"/>
          <p:nvPr/>
        </p:nvSpPr>
        <p:spPr>
          <a:xfrm rot="10800000" flipV="1">
            <a:off x="6140519" y="909382"/>
            <a:ext cx="2833545" cy="892552"/>
          </a:xfrm>
          <a:prstGeom prst="rect">
            <a:avLst/>
          </a:prstGeom>
          <a:noFill/>
        </p:spPr>
        <p:txBody>
          <a:bodyPr wrap="square" rtlCol="0">
            <a:spAutoFit/>
          </a:bodyPr>
          <a:lstStyle/>
          <a:p>
            <a:pPr algn="just"/>
            <a:r>
              <a:rPr lang="en-US" sz="1200" b="1" i="0">
                <a:solidFill>
                  <a:srgbClr val="FF0000"/>
                </a:solidFill>
                <a:effectLst/>
                <a:latin typeface="Helvetica Neue"/>
              </a:rPr>
              <a:t>Challenge:</a:t>
            </a:r>
          </a:p>
          <a:p>
            <a:pPr algn="just"/>
            <a:r>
              <a:rPr lang="en-US" sz="1000" b="0" i="0">
                <a:solidFill>
                  <a:srgbClr val="555555"/>
                </a:solidFill>
                <a:effectLst/>
                <a:latin typeface="Helvetica Neue"/>
              </a:rPr>
              <a:t>An imbalanced classification problem is an example of a classification problem where the distribution of examples across the known classes is biased or skewed</a:t>
            </a:r>
            <a:endParaRPr lang="en-SG" sz="1000"/>
          </a:p>
        </p:txBody>
      </p:sp>
      <p:sp>
        <p:nvSpPr>
          <p:cNvPr id="34" name="TextBox 33">
            <a:extLst>
              <a:ext uri="{FF2B5EF4-FFF2-40B4-BE49-F238E27FC236}">
                <a16:creationId xmlns:a16="http://schemas.microsoft.com/office/drawing/2014/main" id="{EE75D8DF-5898-4D7F-90DE-587720E082B6}"/>
              </a:ext>
            </a:extLst>
          </p:cNvPr>
          <p:cNvSpPr txBox="1"/>
          <p:nvPr/>
        </p:nvSpPr>
        <p:spPr>
          <a:xfrm>
            <a:off x="6140520" y="1910279"/>
            <a:ext cx="2833546" cy="1938992"/>
          </a:xfrm>
          <a:prstGeom prst="rect">
            <a:avLst/>
          </a:prstGeom>
          <a:noFill/>
        </p:spPr>
        <p:txBody>
          <a:bodyPr wrap="square">
            <a:spAutoFit/>
          </a:bodyPr>
          <a:lstStyle/>
          <a:p>
            <a:pPr algn="just"/>
            <a:r>
              <a:rPr lang="en-US" sz="1000" b="0" i="0">
                <a:solidFill>
                  <a:srgbClr val="555555"/>
                </a:solidFill>
                <a:effectLst/>
                <a:latin typeface="Helvetica Neue"/>
              </a:rPr>
              <a:t>Imbalanced classifications pose a challenge for predictive modeling as most of the machine learning algorithms used for classification were designed around the assumption of an equal number of examples for each class. This results in models that have poor predictive performance, specifically for the minority class. This is a problem because typically, the minority class is more important and therefore the problem is more sensitive to classification errors for the minority class than the majority class</a:t>
            </a:r>
            <a:endParaRPr lang="en-SG" sz="1000"/>
          </a:p>
        </p:txBody>
      </p:sp>
      <p:graphicFrame>
        <p:nvGraphicFramePr>
          <p:cNvPr id="11" name="Table 11">
            <a:extLst>
              <a:ext uri="{FF2B5EF4-FFF2-40B4-BE49-F238E27FC236}">
                <a16:creationId xmlns:a16="http://schemas.microsoft.com/office/drawing/2014/main" id="{589B42C2-76C6-4065-B841-3BF45F397057}"/>
              </a:ext>
            </a:extLst>
          </p:cNvPr>
          <p:cNvGraphicFramePr>
            <a:graphicFrameLocks noGrp="1"/>
          </p:cNvGraphicFramePr>
          <p:nvPr>
            <p:extLst>
              <p:ext uri="{D42A27DB-BD31-4B8C-83A1-F6EECF244321}">
                <p14:modId xmlns:p14="http://schemas.microsoft.com/office/powerpoint/2010/main" val="2565756568"/>
              </p:ext>
            </p:extLst>
          </p:nvPr>
        </p:nvGraphicFramePr>
        <p:xfrm>
          <a:off x="1079772"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196036">
                <a:tc>
                  <a:txBody>
                    <a:bodyPr/>
                    <a:lstStyle/>
                    <a:p>
                      <a:r>
                        <a:rPr lang="en-US" sz="1000">
                          <a:solidFill>
                            <a:schemeClr val="tx1"/>
                          </a:solidFill>
                        </a:rPr>
                        <a:t>13:1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graphicFrame>
        <p:nvGraphicFramePr>
          <p:cNvPr id="21" name="Table 11">
            <a:extLst>
              <a:ext uri="{FF2B5EF4-FFF2-40B4-BE49-F238E27FC236}">
                <a16:creationId xmlns:a16="http://schemas.microsoft.com/office/drawing/2014/main" id="{252E3DFC-26A3-4E71-A52F-917F3EC74D3C}"/>
              </a:ext>
            </a:extLst>
          </p:cNvPr>
          <p:cNvGraphicFramePr>
            <a:graphicFrameLocks noGrp="1"/>
          </p:cNvGraphicFramePr>
          <p:nvPr>
            <p:extLst>
              <p:ext uri="{D42A27DB-BD31-4B8C-83A1-F6EECF244321}">
                <p14:modId xmlns:p14="http://schemas.microsoft.com/office/powerpoint/2010/main" val="2913837368"/>
              </p:ext>
            </p:extLst>
          </p:nvPr>
        </p:nvGraphicFramePr>
        <p:xfrm>
          <a:off x="3843324"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210628">
                <a:tc>
                  <a:txBody>
                    <a:bodyPr/>
                    <a:lstStyle/>
                    <a:p>
                      <a:r>
                        <a:rPr lang="en-US" sz="1000">
                          <a:solidFill>
                            <a:schemeClr val="tx1"/>
                          </a:solidFill>
                        </a:rPr>
                        <a:t>1:1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sp>
        <p:nvSpPr>
          <p:cNvPr id="3" name="Rectangle 2">
            <a:extLst>
              <a:ext uri="{FF2B5EF4-FFF2-40B4-BE49-F238E27FC236}">
                <a16:creationId xmlns:a16="http://schemas.microsoft.com/office/drawing/2014/main" id="{B4DCB610-0CE4-436E-B80A-6D5E8B754461}"/>
              </a:ext>
            </a:extLst>
          </p:cNvPr>
          <p:cNvSpPr/>
          <p:nvPr/>
        </p:nvSpPr>
        <p:spPr>
          <a:xfrm>
            <a:off x="1870305" y="3595481"/>
            <a:ext cx="914323" cy="1998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4" name="object 3">
            <a:extLst>
              <a:ext uri="{FF2B5EF4-FFF2-40B4-BE49-F238E27FC236}">
                <a16:creationId xmlns:a16="http://schemas.microsoft.com/office/drawing/2014/main" id="{CAF9A3BC-9571-9BE3-45B3-B77F3E30F0D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177008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40048-3BA7-7298-1F46-2499AAC0C08D}"/>
              </a:ext>
            </a:extLst>
          </p:cNvPr>
          <p:cNvSpPr txBox="1"/>
          <p:nvPr/>
        </p:nvSpPr>
        <p:spPr>
          <a:xfrm>
            <a:off x="235744" y="19288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 Balanced – </a:t>
            </a:r>
            <a:r>
              <a:rPr lang="en-US" sz="1200" b="1" err="1">
                <a:latin typeface="Arial"/>
                <a:cs typeface="Arial"/>
              </a:rPr>
              <a:t>Undersampling</a:t>
            </a:r>
            <a:endParaRPr lang="en-US" sz="1200" b="1">
              <a:latin typeface="Arial"/>
              <a:cs typeface="Arial"/>
            </a:endParaRPr>
          </a:p>
        </p:txBody>
      </p:sp>
      <p:pic>
        <p:nvPicPr>
          <p:cNvPr id="6" name="Picture 5">
            <a:extLst>
              <a:ext uri="{FF2B5EF4-FFF2-40B4-BE49-F238E27FC236}">
                <a16:creationId xmlns:a16="http://schemas.microsoft.com/office/drawing/2014/main" id="{3B1BEDF1-D0C3-47ED-BD9A-495021E1DF50}"/>
              </a:ext>
            </a:extLst>
          </p:cNvPr>
          <p:cNvPicPr>
            <a:picLocks noChangeAspect="1"/>
          </p:cNvPicPr>
          <p:nvPr/>
        </p:nvPicPr>
        <p:blipFill>
          <a:blip r:embed="rId2"/>
          <a:stretch>
            <a:fillRect/>
          </a:stretch>
        </p:blipFill>
        <p:spPr>
          <a:xfrm>
            <a:off x="314666" y="682633"/>
            <a:ext cx="3230008" cy="1822722"/>
          </a:xfrm>
          <a:prstGeom prst="rect">
            <a:avLst/>
          </a:prstGeom>
        </p:spPr>
      </p:pic>
      <p:graphicFrame>
        <p:nvGraphicFramePr>
          <p:cNvPr id="9" name="Diagram 6">
            <a:extLst>
              <a:ext uri="{FF2B5EF4-FFF2-40B4-BE49-F238E27FC236}">
                <a16:creationId xmlns:a16="http://schemas.microsoft.com/office/drawing/2014/main" id="{B9AC2F67-DFF9-40BF-9B7A-1C3A1F4BA8F5}"/>
              </a:ext>
            </a:extLst>
          </p:cNvPr>
          <p:cNvGraphicFramePr/>
          <p:nvPr>
            <p:extLst>
              <p:ext uri="{D42A27DB-BD31-4B8C-83A1-F6EECF244321}">
                <p14:modId xmlns:p14="http://schemas.microsoft.com/office/powerpoint/2010/main" val="185917935"/>
              </p:ext>
            </p:extLst>
          </p:nvPr>
        </p:nvGraphicFramePr>
        <p:xfrm>
          <a:off x="4779455" y="-337381"/>
          <a:ext cx="4050030" cy="1309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bject 4">
            <a:extLst>
              <a:ext uri="{FF2B5EF4-FFF2-40B4-BE49-F238E27FC236}">
                <a16:creationId xmlns:a16="http://schemas.microsoft.com/office/drawing/2014/main" id="{8AFC3713-ACA2-47C6-93E1-0067866BB336}"/>
              </a:ext>
            </a:extLst>
          </p:cNvPr>
          <p:cNvSpPr txBox="1"/>
          <p:nvPr/>
        </p:nvSpPr>
        <p:spPr>
          <a:xfrm>
            <a:off x="3813428" y="1026755"/>
            <a:ext cx="4796498" cy="1397819"/>
          </a:xfrm>
          <a:prstGeom prst="rect">
            <a:avLst/>
          </a:prstGeom>
        </p:spPr>
        <p:txBody>
          <a:bodyPr vert="horz" wrap="square" lIns="0" tIns="0" rIns="0" bIns="0" rtlCol="0">
            <a:spAutoFit/>
          </a:bodyPr>
          <a:lstStyle/>
          <a:p>
            <a:pPr marL="12700" marR="5080" algn="just">
              <a:lnSpc>
                <a:spcPct val="100000"/>
              </a:lnSpc>
            </a:pPr>
            <a:r>
              <a:rPr sz="900" spc="55">
                <a:solidFill>
                  <a:srgbClr val="252525"/>
                </a:solidFill>
                <a:latin typeface="Arial"/>
                <a:cs typeface="Arial"/>
              </a:rPr>
              <a:t>W</a:t>
            </a:r>
            <a:r>
              <a:rPr sz="900">
                <a:solidFill>
                  <a:srgbClr val="252525"/>
                </a:solidFill>
                <a:latin typeface="Arial"/>
                <a:cs typeface="Arial"/>
              </a:rPr>
              <a:t>e</a:t>
            </a:r>
            <a:r>
              <a:rPr sz="900" spc="-55">
                <a:solidFill>
                  <a:srgbClr val="252525"/>
                </a:solidFill>
                <a:latin typeface="Arial"/>
                <a:cs typeface="Arial"/>
              </a:rPr>
              <a:t> </a:t>
            </a:r>
            <a:r>
              <a:rPr sz="900">
                <a:solidFill>
                  <a:srgbClr val="252525"/>
                </a:solidFill>
                <a:latin typeface="Arial"/>
                <a:cs typeface="Arial"/>
              </a:rPr>
              <a:t>f</a:t>
            </a:r>
            <a:r>
              <a:rPr sz="900" spc="5">
                <a:solidFill>
                  <a:srgbClr val="252525"/>
                </a:solidFill>
                <a:latin typeface="Arial"/>
                <a:cs typeface="Arial"/>
              </a:rPr>
              <a:t>e</a:t>
            </a:r>
            <a:r>
              <a:rPr sz="900">
                <a:solidFill>
                  <a:srgbClr val="252525"/>
                </a:solidFill>
                <a:latin typeface="Arial"/>
                <a:cs typeface="Arial"/>
              </a:rPr>
              <a:t>d</a:t>
            </a:r>
            <a:r>
              <a:rPr sz="900" spc="-3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spc="5">
                <a:solidFill>
                  <a:srgbClr val="252525"/>
                </a:solidFill>
                <a:latin typeface="Arial"/>
                <a:cs typeface="Arial"/>
              </a:rPr>
              <a:t>da</a:t>
            </a:r>
            <a:r>
              <a:rPr sz="900">
                <a:solidFill>
                  <a:srgbClr val="252525"/>
                </a:solidFill>
                <a:latin typeface="Arial"/>
                <a:cs typeface="Arial"/>
              </a:rPr>
              <a:t>ta</a:t>
            </a:r>
            <a:r>
              <a:rPr sz="900" spc="-35">
                <a:solidFill>
                  <a:srgbClr val="252525"/>
                </a:solidFill>
                <a:latin typeface="Arial"/>
                <a:cs typeface="Arial"/>
              </a:rPr>
              <a:t> </a:t>
            </a:r>
            <a:r>
              <a:rPr sz="900" spc="15">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to</a:t>
            </a:r>
            <a:r>
              <a:rPr sz="900" spc="-35">
                <a:solidFill>
                  <a:srgbClr val="252525"/>
                </a:solidFill>
                <a:latin typeface="Arial"/>
                <a:cs typeface="Arial"/>
              </a:rPr>
              <a:t> </a:t>
            </a:r>
            <a:r>
              <a:rPr sz="900">
                <a:solidFill>
                  <a:srgbClr val="252525"/>
                </a:solidFill>
                <a:latin typeface="Arial"/>
                <a:cs typeface="Arial"/>
              </a:rPr>
              <a:t>I</a:t>
            </a:r>
            <a:r>
              <a:rPr sz="900" spc="-5">
                <a:solidFill>
                  <a:srgbClr val="252525"/>
                </a:solidFill>
                <a:latin typeface="Arial"/>
                <a:cs typeface="Arial"/>
              </a:rPr>
              <a:t>B</a:t>
            </a:r>
            <a:r>
              <a:rPr sz="900" spc="-15">
                <a:solidFill>
                  <a:srgbClr val="252525"/>
                </a:solidFill>
                <a:latin typeface="Arial"/>
                <a:cs typeface="Arial"/>
              </a:rPr>
              <a:t>M</a:t>
            </a:r>
            <a:r>
              <a:rPr sz="900" spc="5">
                <a:solidFill>
                  <a:srgbClr val="252525"/>
                </a:solidFill>
                <a:latin typeface="Arial"/>
                <a:cs typeface="Arial"/>
              </a:rPr>
              <a:t>'</a:t>
            </a:r>
            <a:r>
              <a:rPr sz="900">
                <a:solidFill>
                  <a:srgbClr val="252525"/>
                </a:solidFill>
                <a:latin typeface="Arial"/>
                <a:cs typeface="Arial"/>
              </a:rPr>
              <a:t>s</a:t>
            </a:r>
            <a:r>
              <a:rPr sz="900" spc="-15">
                <a:solidFill>
                  <a:srgbClr val="252525"/>
                </a:solidFill>
                <a:latin typeface="Arial"/>
                <a:cs typeface="Arial"/>
              </a:rPr>
              <a:t> </a:t>
            </a:r>
            <a:r>
              <a:rPr sz="900" spc="-5">
                <a:solidFill>
                  <a:srgbClr val="252525"/>
                </a:solidFill>
                <a:latin typeface="Arial"/>
                <a:cs typeface="Arial"/>
              </a:rPr>
              <a:t>A</a:t>
            </a:r>
            <a:r>
              <a:rPr sz="900" spc="5">
                <a:solidFill>
                  <a:srgbClr val="252525"/>
                </a:solidFill>
                <a:latin typeface="Arial"/>
                <a:cs typeface="Arial"/>
              </a:rPr>
              <a:t>u</a:t>
            </a:r>
            <a:r>
              <a:rPr sz="900">
                <a:solidFill>
                  <a:srgbClr val="252525"/>
                </a:solidFill>
                <a:latin typeface="Arial"/>
                <a:cs typeface="Arial"/>
              </a:rPr>
              <a:t>to</a:t>
            </a:r>
            <a:r>
              <a:rPr sz="900" spc="-15">
                <a:solidFill>
                  <a:srgbClr val="252525"/>
                </a:solidFill>
                <a:latin typeface="Arial"/>
                <a:cs typeface="Arial"/>
              </a:rPr>
              <a:t> </a:t>
            </a:r>
            <a:r>
              <a:rPr sz="900" spc="-5">
                <a:solidFill>
                  <a:srgbClr val="252525"/>
                </a:solidFill>
                <a:latin typeface="Arial"/>
                <a:cs typeface="Arial"/>
              </a:rPr>
              <a:t>A</a:t>
            </a:r>
            <a:r>
              <a:rPr sz="900">
                <a:solidFill>
                  <a:srgbClr val="252525"/>
                </a:solidFill>
                <a:latin typeface="Arial"/>
                <a:cs typeface="Arial"/>
              </a:rPr>
              <a:t>I</a:t>
            </a:r>
            <a:r>
              <a:rPr sz="900" spc="5">
                <a:solidFill>
                  <a:srgbClr val="252525"/>
                </a:solidFill>
                <a:latin typeface="Arial"/>
                <a:cs typeface="Arial"/>
              </a:rPr>
              <a:t> u</a:t>
            </a:r>
            <a:r>
              <a:rPr sz="900">
                <a:solidFill>
                  <a:srgbClr val="252525"/>
                </a:solidFill>
                <a:latin typeface="Arial"/>
                <a:cs typeface="Arial"/>
              </a:rPr>
              <a:t>s</a:t>
            </a:r>
            <a:r>
              <a:rPr sz="900" spc="20">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g</a:t>
            </a:r>
            <a:r>
              <a:rPr sz="900" spc="-100">
                <a:solidFill>
                  <a:srgbClr val="252525"/>
                </a:solidFill>
                <a:latin typeface="Arial"/>
                <a:cs typeface="Arial"/>
              </a:rPr>
              <a:t> </a:t>
            </a:r>
            <a:r>
              <a:rPr lang="en-US" sz="900" b="1">
                <a:solidFill>
                  <a:srgbClr val="252525"/>
                </a:solidFill>
                <a:latin typeface="Arial"/>
                <a:cs typeface="Arial"/>
              </a:rPr>
              <a:t>STROKE</a:t>
            </a:r>
            <a:r>
              <a:rPr sz="900" b="1" spc="5">
                <a:solidFill>
                  <a:srgbClr val="252525"/>
                </a:solidFill>
                <a:latin typeface="Arial"/>
                <a:cs typeface="Arial"/>
              </a:rPr>
              <a:t> a</a:t>
            </a:r>
            <a:r>
              <a:rPr sz="900" b="1">
                <a:solidFill>
                  <a:srgbClr val="252525"/>
                </a:solidFill>
                <a:latin typeface="Arial"/>
                <a:cs typeface="Arial"/>
              </a:rPr>
              <a:t>s</a:t>
            </a:r>
            <a:r>
              <a:rPr sz="900" b="1" spc="-15">
                <a:solidFill>
                  <a:srgbClr val="252525"/>
                </a:solidFill>
                <a:latin typeface="Arial"/>
                <a:cs typeface="Arial"/>
              </a:rPr>
              <a:t> </a:t>
            </a:r>
            <a:r>
              <a:rPr sz="900" b="1" spc="5">
                <a:solidFill>
                  <a:srgbClr val="252525"/>
                </a:solidFill>
                <a:latin typeface="Arial"/>
                <a:cs typeface="Arial"/>
              </a:rPr>
              <a:t>t</a:t>
            </a:r>
            <a:r>
              <a:rPr sz="900" b="1" spc="-10">
                <a:solidFill>
                  <a:srgbClr val="252525"/>
                </a:solidFill>
                <a:latin typeface="Arial"/>
                <a:cs typeface="Arial"/>
              </a:rPr>
              <a:t>h</a:t>
            </a:r>
            <a:r>
              <a:rPr sz="900" b="1">
                <a:solidFill>
                  <a:srgbClr val="252525"/>
                </a:solidFill>
                <a:latin typeface="Arial"/>
                <a:cs typeface="Arial"/>
              </a:rPr>
              <a:t>e</a:t>
            </a:r>
            <a:r>
              <a:rPr sz="900" b="1" spc="5">
                <a:solidFill>
                  <a:srgbClr val="252525"/>
                </a:solidFill>
                <a:latin typeface="Arial"/>
                <a:cs typeface="Arial"/>
              </a:rPr>
              <a:t> </a:t>
            </a:r>
            <a:r>
              <a:rPr sz="900" b="1" spc="10">
                <a:solidFill>
                  <a:srgbClr val="252525"/>
                </a:solidFill>
                <a:latin typeface="Arial"/>
                <a:cs typeface="Arial"/>
              </a:rPr>
              <a:t>p</a:t>
            </a:r>
            <a:r>
              <a:rPr sz="900" b="1" spc="-10">
                <a:solidFill>
                  <a:srgbClr val="252525"/>
                </a:solidFill>
                <a:latin typeface="Arial"/>
                <a:cs typeface="Arial"/>
              </a:rPr>
              <a:t>r</a:t>
            </a:r>
            <a:r>
              <a:rPr sz="900" b="1" spc="5">
                <a:solidFill>
                  <a:srgbClr val="252525"/>
                </a:solidFill>
                <a:latin typeface="Arial"/>
                <a:cs typeface="Arial"/>
              </a:rPr>
              <a:t>e</a:t>
            </a:r>
            <a:r>
              <a:rPr sz="900" b="1" spc="10">
                <a:solidFill>
                  <a:srgbClr val="252525"/>
                </a:solidFill>
                <a:latin typeface="Arial"/>
                <a:cs typeface="Arial"/>
              </a:rPr>
              <a:t>d</a:t>
            </a:r>
            <a:r>
              <a:rPr sz="900" b="1">
                <a:solidFill>
                  <a:srgbClr val="252525"/>
                </a:solidFill>
                <a:latin typeface="Arial"/>
                <a:cs typeface="Arial"/>
              </a:rPr>
              <a:t>i</a:t>
            </a:r>
            <a:r>
              <a:rPr sz="900" b="1" spc="5">
                <a:solidFill>
                  <a:srgbClr val="252525"/>
                </a:solidFill>
                <a:latin typeface="Arial"/>
                <a:cs typeface="Arial"/>
              </a:rPr>
              <a:t>ct</a:t>
            </a:r>
            <a:r>
              <a:rPr sz="900" b="1">
                <a:solidFill>
                  <a:srgbClr val="252525"/>
                </a:solidFill>
                <a:latin typeface="Arial"/>
                <a:cs typeface="Arial"/>
              </a:rPr>
              <a:t>i</a:t>
            </a:r>
            <a:r>
              <a:rPr sz="900" b="1" spc="10">
                <a:solidFill>
                  <a:srgbClr val="252525"/>
                </a:solidFill>
                <a:latin typeface="Arial"/>
                <a:cs typeface="Arial"/>
              </a:rPr>
              <a:t>o</a:t>
            </a:r>
            <a:r>
              <a:rPr sz="900" b="1">
                <a:solidFill>
                  <a:srgbClr val="252525"/>
                </a:solidFill>
                <a:latin typeface="Arial"/>
                <a:cs typeface="Arial"/>
              </a:rPr>
              <a:t>n</a:t>
            </a:r>
            <a:r>
              <a:rPr sz="900" b="1" spc="-50">
                <a:solidFill>
                  <a:srgbClr val="252525"/>
                </a:solidFill>
                <a:latin typeface="Arial"/>
                <a:cs typeface="Arial"/>
              </a:rPr>
              <a:t> </a:t>
            </a:r>
            <a:r>
              <a:rPr sz="900" b="1" spc="5">
                <a:solidFill>
                  <a:srgbClr val="252525"/>
                </a:solidFill>
                <a:latin typeface="Arial"/>
                <a:cs typeface="Arial"/>
              </a:rPr>
              <a:t>c</a:t>
            </a:r>
            <a:r>
              <a:rPr sz="900" b="1" spc="10">
                <a:solidFill>
                  <a:srgbClr val="252525"/>
                </a:solidFill>
                <a:latin typeface="Arial"/>
                <a:cs typeface="Arial"/>
              </a:rPr>
              <a:t>o</a:t>
            </a:r>
            <a:r>
              <a:rPr sz="900" b="1">
                <a:solidFill>
                  <a:srgbClr val="252525"/>
                </a:solidFill>
                <a:latin typeface="Arial"/>
                <a:cs typeface="Arial"/>
              </a:rPr>
              <a:t>l</a:t>
            </a:r>
            <a:r>
              <a:rPr sz="900" b="1" spc="-10">
                <a:solidFill>
                  <a:srgbClr val="252525"/>
                </a:solidFill>
                <a:latin typeface="Arial"/>
                <a:cs typeface="Arial"/>
              </a:rPr>
              <a:t>um</a:t>
            </a:r>
            <a:r>
              <a:rPr sz="900" b="1">
                <a:solidFill>
                  <a:srgbClr val="252525"/>
                </a:solidFill>
                <a:latin typeface="Arial"/>
                <a:cs typeface="Arial"/>
              </a:rPr>
              <a:t>n</a:t>
            </a:r>
            <a:r>
              <a:rPr sz="900" b="1" spc="-65">
                <a:solidFill>
                  <a:srgbClr val="252525"/>
                </a:solidFill>
                <a:latin typeface="Arial"/>
                <a:cs typeface="Arial"/>
              </a:rPr>
              <a:t> </a:t>
            </a:r>
            <a:r>
              <a:rPr sz="900">
                <a:solidFill>
                  <a:srgbClr val="252525"/>
                </a:solidFill>
                <a:latin typeface="Arial"/>
                <a:cs typeface="Arial"/>
              </a:rPr>
              <a:t>to</a:t>
            </a:r>
            <a:r>
              <a:rPr sz="900" spc="-15">
                <a:solidFill>
                  <a:srgbClr val="252525"/>
                </a:solidFill>
                <a:latin typeface="Arial"/>
                <a:cs typeface="Arial"/>
              </a:rPr>
              <a:t> </a:t>
            </a:r>
            <a:r>
              <a:rPr sz="900">
                <a:solidFill>
                  <a:srgbClr val="252525"/>
                </a:solidFill>
                <a:latin typeface="Arial"/>
                <a:cs typeface="Arial"/>
              </a:rPr>
              <a:t>p</a:t>
            </a:r>
            <a:r>
              <a:rPr sz="900" spc="5">
                <a:solidFill>
                  <a:srgbClr val="252525"/>
                </a:solidFill>
                <a:latin typeface="Arial"/>
                <a:cs typeface="Arial"/>
              </a:rPr>
              <a:t>r</a:t>
            </a:r>
            <a:r>
              <a:rPr sz="900">
                <a:solidFill>
                  <a:srgbClr val="252525"/>
                </a:solidFill>
                <a:latin typeface="Arial"/>
                <a:cs typeface="Arial"/>
              </a:rPr>
              <a:t>ed</a:t>
            </a:r>
            <a:r>
              <a:rPr sz="900" spc="15">
                <a:solidFill>
                  <a:srgbClr val="252525"/>
                </a:solidFill>
                <a:latin typeface="Arial"/>
                <a:cs typeface="Arial"/>
              </a:rPr>
              <a:t>i</a:t>
            </a:r>
            <a:r>
              <a:rPr sz="900">
                <a:solidFill>
                  <a:srgbClr val="252525"/>
                </a:solidFill>
                <a:latin typeface="Arial"/>
                <a:cs typeface="Arial"/>
              </a:rPr>
              <a:t>ct </a:t>
            </a:r>
            <a:r>
              <a:rPr lang="en-US" sz="900" spc="5">
                <a:solidFill>
                  <a:srgbClr val="252525"/>
                </a:solidFill>
                <a:latin typeface="Arial"/>
                <a:cs typeface="Arial"/>
              </a:rPr>
              <a:t>if one is having stroke </a:t>
            </a:r>
            <a:r>
              <a:rPr sz="900">
                <a:solidFill>
                  <a:srgbClr val="252525"/>
                </a:solidFill>
                <a:latin typeface="Arial"/>
                <a:cs typeface="Arial"/>
              </a:rPr>
              <a:t>.</a:t>
            </a:r>
            <a:r>
              <a:rPr sz="900" spc="-105">
                <a:solidFill>
                  <a:srgbClr val="252525"/>
                </a:solidFill>
                <a:latin typeface="Arial"/>
                <a:cs typeface="Arial"/>
              </a:rPr>
              <a:t> </a:t>
            </a:r>
            <a:r>
              <a:rPr sz="900" spc="-10">
                <a:solidFill>
                  <a:srgbClr val="252525"/>
                </a:solidFill>
                <a:latin typeface="Arial"/>
                <a:cs typeface="Arial"/>
              </a:rPr>
              <a:t>A</a:t>
            </a:r>
            <a:r>
              <a:rPr sz="900" spc="-35">
                <a:solidFill>
                  <a:srgbClr val="252525"/>
                </a:solidFill>
                <a:latin typeface="Arial"/>
                <a:cs typeface="Arial"/>
              </a:rPr>
              <a:t>m</a:t>
            </a:r>
            <a:r>
              <a:rPr sz="900">
                <a:solidFill>
                  <a:srgbClr val="252525"/>
                </a:solidFill>
                <a:latin typeface="Arial"/>
                <a:cs typeface="Arial"/>
              </a:rPr>
              <a:t>ongst a</a:t>
            </a:r>
            <a:r>
              <a:rPr sz="900" spc="15">
                <a:solidFill>
                  <a:srgbClr val="252525"/>
                </a:solidFill>
                <a:latin typeface="Arial"/>
                <a:cs typeface="Arial"/>
              </a:rPr>
              <a:t>l</a:t>
            </a:r>
            <a:r>
              <a:rPr sz="900">
                <a:solidFill>
                  <a:srgbClr val="252525"/>
                </a:solidFill>
                <a:latin typeface="Arial"/>
                <a:cs typeface="Arial"/>
              </a:rPr>
              <a:t>l</a:t>
            </a:r>
            <a:r>
              <a:rPr sz="900" spc="-4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a:solidFill>
                  <a:srgbClr val="252525"/>
                </a:solidFill>
                <a:latin typeface="Arial"/>
                <a:cs typeface="Arial"/>
              </a:rPr>
              <a:t>8</a:t>
            </a:r>
            <a:r>
              <a:rPr sz="900" spc="-15">
                <a:solidFill>
                  <a:srgbClr val="252525"/>
                </a:solidFill>
                <a:latin typeface="Arial"/>
                <a:cs typeface="Arial"/>
              </a:rPr>
              <a:t> </a:t>
            </a:r>
            <a:r>
              <a:rPr sz="900">
                <a:solidFill>
                  <a:srgbClr val="252525"/>
                </a:solidFill>
                <a:latin typeface="Arial"/>
                <a:cs typeface="Arial"/>
              </a:rPr>
              <a:t>p</a:t>
            </a:r>
            <a:r>
              <a:rPr sz="900" spc="15">
                <a:solidFill>
                  <a:srgbClr val="252525"/>
                </a:solidFill>
                <a:latin typeface="Arial"/>
                <a:cs typeface="Arial"/>
              </a:rPr>
              <a:t>i</a:t>
            </a:r>
            <a:r>
              <a:rPr sz="900">
                <a:solidFill>
                  <a:srgbClr val="252525"/>
                </a:solidFill>
                <a:latin typeface="Arial"/>
                <a:cs typeface="Arial"/>
              </a:rPr>
              <a:t>pe</a:t>
            </a:r>
            <a:r>
              <a:rPr sz="900" spc="15">
                <a:solidFill>
                  <a:srgbClr val="252525"/>
                </a:solidFill>
                <a:latin typeface="Arial"/>
                <a:cs typeface="Arial"/>
              </a:rPr>
              <a:t>l</a:t>
            </a:r>
            <a:r>
              <a:rPr sz="900">
                <a:solidFill>
                  <a:srgbClr val="252525"/>
                </a:solidFill>
                <a:latin typeface="Arial"/>
                <a:cs typeface="Arial"/>
              </a:rPr>
              <a:t>in</a:t>
            </a:r>
            <a:r>
              <a:rPr sz="900" spc="-15">
                <a:solidFill>
                  <a:srgbClr val="252525"/>
                </a:solidFill>
                <a:latin typeface="Arial"/>
                <a:cs typeface="Arial"/>
              </a:rPr>
              <a:t>e</a:t>
            </a:r>
            <a:r>
              <a:rPr sz="900">
                <a:solidFill>
                  <a:srgbClr val="252525"/>
                </a:solidFill>
                <a:latin typeface="Arial"/>
                <a:cs typeface="Arial"/>
              </a:rPr>
              <a:t>s</a:t>
            </a:r>
            <a:r>
              <a:rPr sz="900" spc="-60">
                <a:solidFill>
                  <a:srgbClr val="252525"/>
                </a:solidFill>
                <a:latin typeface="Arial"/>
                <a:cs typeface="Arial"/>
              </a:rPr>
              <a:t> </a:t>
            </a:r>
            <a:r>
              <a:rPr sz="900">
                <a:solidFill>
                  <a:srgbClr val="252525"/>
                </a:solidFill>
                <a:latin typeface="Arial"/>
                <a:cs typeface="Arial"/>
              </a:rPr>
              <a:t>gene</a:t>
            </a:r>
            <a:r>
              <a:rPr sz="900" spc="5">
                <a:solidFill>
                  <a:srgbClr val="252525"/>
                </a:solidFill>
                <a:latin typeface="Arial"/>
                <a:cs typeface="Arial"/>
              </a:rPr>
              <a:t>r</a:t>
            </a:r>
            <a:r>
              <a:rPr sz="900">
                <a:solidFill>
                  <a:srgbClr val="252525"/>
                </a:solidFill>
                <a:latin typeface="Arial"/>
                <a:cs typeface="Arial"/>
              </a:rPr>
              <a:t>at</a:t>
            </a:r>
            <a:r>
              <a:rPr sz="900" spc="5">
                <a:solidFill>
                  <a:srgbClr val="252525"/>
                </a:solidFill>
                <a:latin typeface="Arial"/>
                <a:cs typeface="Arial"/>
              </a:rPr>
              <a:t>e</a:t>
            </a:r>
            <a:r>
              <a:rPr sz="900">
                <a:solidFill>
                  <a:srgbClr val="252525"/>
                </a:solidFill>
                <a:latin typeface="Arial"/>
                <a:cs typeface="Arial"/>
              </a:rPr>
              <a:t>d</a:t>
            </a:r>
            <a:r>
              <a:rPr sz="900" spc="-75">
                <a:solidFill>
                  <a:srgbClr val="252525"/>
                </a:solidFill>
                <a:latin typeface="Arial"/>
                <a:cs typeface="Arial"/>
              </a:rPr>
              <a:t> </a:t>
            </a:r>
            <a:r>
              <a:rPr sz="900">
                <a:solidFill>
                  <a:srgbClr val="252525"/>
                </a:solidFill>
                <a:latin typeface="Arial"/>
                <a:cs typeface="Arial"/>
              </a:rPr>
              <a:t>after</a:t>
            </a:r>
            <a:r>
              <a:rPr sz="900" spc="-35">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unn</a:t>
            </a:r>
            <a:r>
              <a:rPr sz="900" spc="15">
                <a:solidFill>
                  <a:srgbClr val="252525"/>
                </a:solidFill>
                <a:latin typeface="Arial"/>
                <a:cs typeface="Arial"/>
              </a:rPr>
              <a:t>i</a:t>
            </a:r>
            <a:r>
              <a:rPr sz="900" spc="-20">
                <a:solidFill>
                  <a:srgbClr val="252525"/>
                </a:solidFill>
                <a:latin typeface="Arial"/>
                <a:cs typeface="Arial"/>
              </a:rPr>
              <a:t>n</a:t>
            </a:r>
            <a:r>
              <a:rPr sz="900">
                <a:solidFill>
                  <a:srgbClr val="252525"/>
                </a:solidFill>
                <a:latin typeface="Arial"/>
                <a:cs typeface="Arial"/>
              </a:rPr>
              <a:t>g </a:t>
            </a:r>
            <a:r>
              <a:rPr sz="900" spc="-10" err="1">
                <a:solidFill>
                  <a:srgbClr val="252525"/>
                </a:solidFill>
                <a:latin typeface="Arial"/>
                <a:cs typeface="Arial"/>
              </a:rPr>
              <a:t>A</a:t>
            </a:r>
            <a:r>
              <a:rPr sz="900" err="1">
                <a:solidFill>
                  <a:srgbClr val="252525"/>
                </a:solidFill>
                <a:latin typeface="Arial"/>
                <a:cs typeface="Arial"/>
              </a:rPr>
              <a:t>uto</a:t>
            </a:r>
            <a:r>
              <a:rPr sz="900" spc="-10" err="1">
                <a:solidFill>
                  <a:srgbClr val="252525"/>
                </a:solidFill>
                <a:latin typeface="Arial"/>
                <a:cs typeface="Arial"/>
              </a:rPr>
              <a:t>AI</a:t>
            </a:r>
            <a:r>
              <a:rPr sz="900">
                <a:solidFill>
                  <a:srgbClr val="252525"/>
                </a:solidFill>
                <a:latin typeface="Arial"/>
                <a:cs typeface="Arial"/>
              </a:rPr>
              <a:t>,</a:t>
            </a:r>
            <a:r>
              <a:rPr sz="900" spc="-40">
                <a:solidFill>
                  <a:srgbClr val="252525"/>
                </a:solidFill>
                <a:latin typeface="Arial"/>
                <a:cs typeface="Arial"/>
              </a:rPr>
              <a:t> </a:t>
            </a:r>
            <a:r>
              <a:rPr sz="900">
                <a:solidFill>
                  <a:srgbClr val="252525"/>
                </a:solidFill>
                <a:latin typeface="Arial"/>
                <a:cs typeface="Arial"/>
              </a:rPr>
              <a:t>the</a:t>
            </a:r>
            <a:r>
              <a:rPr sz="900" spc="-15">
                <a:solidFill>
                  <a:srgbClr val="252525"/>
                </a:solidFill>
                <a:latin typeface="Arial"/>
                <a:cs typeface="Arial"/>
              </a:rPr>
              <a:t> </a:t>
            </a:r>
            <a:r>
              <a:rPr sz="900" b="1" spc="-10">
                <a:solidFill>
                  <a:srgbClr val="252525"/>
                </a:solidFill>
                <a:latin typeface="Arial"/>
                <a:cs typeface="Arial"/>
              </a:rPr>
              <a:t>P</a:t>
            </a:r>
            <a:r>
              <a:rPr sz="900" b="1">
                <a:solidFill>
                  <a:srgbClr val="252525"/>
                </a:solidFill>
                <a:latin typeface="Arial"/>
                <a:cs typeface="Arial"/>
              </a:rPr>
              <a:t>i</a:t>
            </a:r>
            <a:r>
              <a:rPr sz="900" b="1" spc="5">
                <a:solidFill>
                  <a:srgbClr val="252525"/>
                </a:solidFill>
                <a:latin typeface="Arial"/>
                <a:cs typeface="Arial"/>
              </a:rPr>
              <a:t>p</a:t>
            </a:r>
            <a:r>
              <a:rPr sz="900" b="1">
                <a:solidFill>
                  <a:srgbClr val="252525"/>
                </a:solidFill>
                <a:latin typeface="Arial"/>
                <a:cs typeface="Arial"/>
              </a:rPr>
              <a:t>eli</a:t>
            </a:r>
            <a:r>
              <a:rPr sz="900" b="1" spc="-15">
                <a:solidFill>
                  <a:srgbClr val="252525"/>
                </a:solidFill>
                <a:latin typeface="Arial"/>
                <a:cs typeface="Arial"/>
              </a:rPr>
              <a:t>n</a:t>
            </a:r>
            <a:r>
              <a:rPr sz="900" b="1">
                <a:solidFill>
                  <a:srgbClr val="252525"/>
                </a:solidFill>
                <a:latin typeface="Arial"/>
                <a:cs typeface="Arial"/>
              </a:rPr>
              <a:t>e</a:t>
            </a:r>
            <a:r>
              <a:rPr sz="900" b="1" spc="-40">
                <a:solidFill>
                  <a:srgbClr val="252525"/>
                </a:solidFill>
                <a:latin typeface="Arial"/>
                <a:cs typeface="Arial"/>
              </a:rPr>
              <a:t> </a:t>
            </a:r>
            <a:r>
              <a:rPr lang="en-US" sz="900" b="1" spc="-40">
                <a:solidFill>
                  <a:srgbClr val="252525"/>
                </a:solidFill>
                <a:latin typeface="Arial"/>
                <a:cs typeface="Arial"/>
              </a:rPr>
              <a:t>2</a:t>
            </a:r>
            <a:r>
              <a:rPr sz="900" b="1" spc="-20">
                <a:solidFill>
                  <a:srgbClr val="252525"/>
                </a:solidFill>
                <a:latin typeface="Arial"/>
                <a:cs typeface="Arial"/>
              </a:rPr>
              <a:t> </a:t>
            </a:r>
            <a:r>
              <a:rPr sz="900" b="1">
                <a:solidFill>
                  <a:srgbClr val="252525"/>
                </a:solidFill>
                <a:latin typeface="Arial"/>
                <a:cs typeface="Arial"/>
              </a:rPr>
              <a:t>wi</a:t>
            </a:r>
            <a:r>
              <a:rPr sz="900" b="1" spc="5">
                <a:solidFill>
                  <a:srgbClr val="252525"/>
                </a:solidFill>
                <a:latin typeface="Arial"/>
                <a:cs typeface="Arial"/>
              </a:rPr>
              <a:t>t</a:t>
            </a:r>
            <a:r>
              <a:rPr sz="900" b="1">
                <a:solidFill>
                  <a:srgbClr val="252525"/>
                </a:solidFill>
                <a:latin typeface="Arial"/>
                <a:cs typeface="Arial"/>
              </a:rPr>
              <a:t>h</a:t>
            </a:r>
            <a:r>
              <a:rPr sz="900" b="1" spc="-15">
                <a:solidFill>
                  <a:srgbClr val="252525"/>
                </a:solidFill>
                <a:latin typeface="Arial"/>
                <a:cs typeface="Arial"/>
              </a:rPr>
              <a:t> </a:t>
            </a:r>
            <a:r>
              <a:rPr lang="en-US" sz="900" b="1">
                <a:solidFill>
                  <a:srgbClr val="252525"/>
                </a:solidFill>
                <a:latin typeface="Arial"/>
                <a:cs typeface="Arial"/>
              </a:rPr>
              <a:t>Gradient Boosting</a:t>
            </a:r>
            <a:r>
              <a:rPr sz="900" b="1" spc="-30">
                <a:solidFill>
                  <a:srgbClr val="252525"/>
                </a:solidFill>
                <a:latin typeface="Arial"/>
                <a:cs typeface="Arial"/>
              </a:rPr>
              <a:t> </a:t>
            </a:r>
            <a:r>
              <a:rPr lang="en-US" sz="900" b="1" spc="-30">
                <a:solidFill>
                  <a:srgbClr val="252525"/>
                </a:solidFill>
                <a:latin typeface="Arial"/>
                <a:cs typeface="Arial"/>
              </a:rPr>
              <a:t> Classifier </a:t>
            </a:r>
            <a:r>
              <a:rPr sz="900">
                <a:solidFill>
                  <a:srgbClr val="252525"/>
                </a:solidFill>
                <a:latin typeface="Arial"/>
                <a:cs typeface="Arial"/>
              </a:rPr>
              <a:t>a</a:t>
            </a:r>
            <a:r>
              <a:rPr sz="900" spc="15">
                <a:solidFill>
                  <a:srgbClr val="252525"/>
                </a:solidFill>
                <a:latin typeface="Arial"/>
                <a:cs typeface="Arial"/>
              </a:rPr>
              <a:t>l</a:t>
            </a:r>
            <a:r>
              <a:rPr sz="900">
                <a:solidFill>
                  <a:srgbClr val="252525"/>
                </a:solidFill>
                <a:latin typeface="Arial"/>
                <a:cs typeface="Arial"/>
              </a:rPr>
              <a:t>go</a:t>
            </a:r>
            <a:r>
              <a:rPr sz="900" spc="5">
                <a:solidFill>
                  <a:srgbClr val="252525"/>
                </a:solidFill>
                <a:latin typeface="Arial"/>
                <a:cs typeface="Arial"/>
              </a:rPr>
              <a:t>r</a:t>
            </a:r>
            <a:r>
              <a:rPr sz="900" spc="15">
                <a:solidFill>
                  <a:srgbClr val="252525"/>
                </a:solidFill>
                <a:latin typeface="Arial"/>
                <a:cs typeface="Arial"/>
              </a:rPr>
              <a:t>i</a:t>
            </a:r>
            <a:r>
              <a:rPr sz="900">
                <a:solidFill>
                  <a:srgbClr val="252525"/>
                </a:solidFill>
                <a:latin typeface="Arial"/>
                <a:cs typeface="Arial"/>
              </a:rPr>
              <a:t>t</a:t>
            </a:r>
            <a:r>
              <a:rPr sz="900" spc="-20">
                <a:solidFill>
                  <a:srgbClr val="252525"/>
                </a:solidFill>
                <a:latin typeface="Arial"/>
                <a:cs typeface="Arial"/>
              </a:rPr>
              <a:t>h</a:t>
            </a:r>
            <a:r>
              <a:rPr sz="900">
                <a:solidFill>
                  <a:srgbClr val="252525"/>
                </a:solidFill>
                <a:latin typeface="Arial"/>
                <a:cs typeface="Arial"/>
              </a:rPr>
              <a:t>m</a:t>
            </a:r>
            <a:r>
              <a:rPr sz="900" spc="-55">
                <a:solidFill>
                  <a:srgbClr val="252525"/>
                </a:solidFill>
                <a:latin typeface="Arial"/>
                <a:cs typeface="Arial"/>
              </a:rPr>
              <a:t> </a:t>
            </a:r>
            <a:r>
              <a:rPr sz="900">
                <a:solidFill>
                  <a:srgbClr val="252525"/>
                </a:solidFill>
                <a:latin typeface="Arial"/>
                <a:cs typeface="Arial"/>
              </a:rPr>
              <a:t>has</a:t>
            </a:r>
            <a:r>
              <a:rPr sz="900" spc="-40">
                <a:solidFill>
                  <a:srgbClr val="252525"/>
                </a:solidFill>
                <a:latin typeface="Arial"/>
                <a:cs typeface="Arial"/>
              </a:rPr>
              <a:t> </a:t>
            </a:r>
            <a:r>
              <a:rPr sz="900">
                <a:solidFill>
                  <a:srgbClr val="252525"/>
                </a:solidFill>
                <a:latin typeface="Arial"/>
                <a:cs typeface="Arial"/>
              </a:rPr>
              <a:t>the</a:t>
            </a:r>
            <a:r>
              <a:rPr sz="900" spc="-20">
                <a:solidFill>
                  <a:srgbClr val="252525"/>
                </a:solidFill>
                <a:latin typeface="Arial"/>
                <a:cs typeface="Arial"/>
              </a:rPr>
              <a:t> </a:t>
            </a:r>
            <a:r>
              <a:rPr sz="900">
                <a:solidFill>
                  <a:srgbClr val="252525"/>
                </a:solidFill>
                <a:latin typeface="Arial"/>
                <a:cs typeface="Arial"/>
              </a:rPr>
              <a:t>h</a:t>
            </a:r>
            <a:r>
              <a:rPr sz="900" spc="15">
                <a:solidFill>
                  <a:srgbClr val="252525"/>
                </a:solidFill>
                <a:latin typeface="Arial"/>
                <a:cs typeface="Arial"/>
              </a:rPr>
              <a:t>i</a:t>
            </a:r>
            <a:r>
              <a:rPr sz="900">
                <a:solidFill>
                  <a:srgbClr val="252525"/>
                </a:solidFill>
                <a:latin typeface="Arial"/>
                <a:cs typeface="Arial"/>
              </a:rPr>
              <a:t>ghest</a:t>
            </a:r>
            <a:r>
              <a:rPr sz="900" spc="-60">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ank </a:t>
            </a:r>
            <a:r>
              <a:rPr sz="900" spc="-20">
                <a:solidFill>
                  <a:srgbClr val="252525"/>
                </a:solidFill>
                <a:latin typeface="Arial"/>
                <a:cs typeface="Arial"/>
              </a:rPr>
              <a:t>w</a:t>
            </a:r>
            <a:r>
              <a:rPr sz="900" spc="15">
                <a:solidFill>
                  <a:srgbClr val="252525"/>
                </a:solidFill>
                <a:latin typeface="Arial"/>
                <a:cs typeface="Arial"/>
              </a:rPr>
              <a:t>i</a:t>
            </a:r>
            <a:r>
              <a:rPr sz="900">
                <a:solidFill>
                  <a:srgbClr val="252525"/>
                </a:solidFill>
                <a:latin typeface="Arial"/>
                <a:cs typeface="Arial"/>
              </a:rPr>
              <a:t>th</a:t>
            </a:r>
            <a:r>
              <a:rPr sz="900" spc="5">
                <a:solidFill>
                  <a:srgbClr val="252525"/>
                </a:solidFill>
                <a:latin typeface="Arial"/>
                <a:cs typeface="Arial"/>
              </a:rPr>
              <a:t> </a:t>
            </a:r>
            <a:r>
              <a:rPr sz="900">
                <a:solidFill>
                  <a:srgbClr val="252525"/>
                </a:solidFill>
                <a:latin typeface="Arial"/>
                <a:cs typeface="Arial"/>
              </a:rPr>
              <a:t>a</a:t>
            </a:r>
            <a:r>
              <a:rPr sz="900" spc="-15">
                <a:solidFill>
                  <a:srgbClr val="252525"/>
                </a:solidFill>
                <a:latin typeface="Arial"/>
                <a:cs typeface="Arial"/>
              </a:rPr>
              <a:t> </a:t>
            </a:r>
            <a:r>
              <a:rPr sz="900" spc="-35">
                <a:solidFill>
                  <a:srgbClr val="252525"/>
                </a:solidFill>
                <a:latin typeface="Arial"/>
                <a:cs typeface="Arial"/>
              </a:rPr>
              <a:t>m</a:t>
            </a:r>
            <a:r>
              <a:rPr sz="900" spc="5">
                <a:solidFill>
                  <a:srgbClr val="252525"/>
                </a:solidFill>
                <a:latin typeface="Arial"/>
                <a:cs typeface="Arial"/>
              </a:rPr>
              <a:t>ode</a:t>
            </a:r>
            <a:r>
              <a:rPr sz="900">
                <a:solidFill>
                  <a:srgbClr val="252525"/>
                </a:solidFill>
                <a:latin typeface="Arial"/>
                <a:cs typeface="Arial"/>
              </a:rPr>
              <a:t>l</a:t>
            </a:r>
            <a:r>
              <a:rPr sz="900" spc="-5">
                <a:solidFill>
                  <a:srgbClr val="252525"/>
                </a:solidFill>
                <a:latin typeface="Arial"/>
                <a:cs typeface="Arial"/>
              </a:rPr>
              <a:t> </a:t>
            </a:r>
            <a:r>
              <a:rPr sz="900" spc="5">
                <a:solidFill>
                  <a:srgbClr val="252525"/>
                </a:solidFill>
                <a:latin typeface="Arial"/>
                <a:cs typeface="Arial"/>
              </a:rPr>
              <a:t>o</a:t>
            </a:r>
            <a:r>
              <a:rPr sz="900">
                <a:solidFill>
                  <a:srgbClr val="252525"/>
                </a:solidFill>
                <a:latin typeface="Arial"/>
                <a:cs typeface="Arial"/>
              </a:rPr>
              <a:t>f</a:t>
            </a:r>
            <a:r>
              <a:rPr sz="900" spc="-30">
                <a:solidFill>
                  <a:srgbClr val="252525"/>
                </a:solidFill>
                <a:latin typeface="Arial"/>
                <a:cs typeface="Arial"/>
              </a:rPr>
              <a:t> </a:t>
            </a:r>
            <a:r>
              <a:rPr lang="en-US" sz="900" b="1">
                <a:solidFill>
                  <a:srgbClr val="252525"/>
                </a:solidFill>
                <a:latin typeface="Arial"/>
                <a:cs typeface="Arial"/>
              </a:rPr>
              <a:t>80</a:t>
            </a:r>
            <a:r>
              <a:rPr sz="900" b="1">
                <a:solidFill>
                  <a:srgbClr val="252525"/>
                </a:solidFill>
                <a:latin typeface="Arial"/>
                <a:cs typeface="Arial"/>
              </a:rPr>
              <a:t>%</a:t>
            </a:r>
            <a:r>
              <a:rPr sz="900" b="1" spc="-30">
                <a:solidFill>
                  <a:srgbClr val="252525"/>
                </a:solidFill>
                <a:latin typeface="Arial"/>
                <a:cs typeface="Arial"/>
              </a:rPr>
              <a:t> </a:t>
            </a:r>
            <a:r>
              <a:rPr sz="900" b="1" spc="-10">
                <a:solidFill>
                  <a:srgbClr val="252525"/>
                </a:solidFill>
                <a:latin typeface="Arial"/>
                <a:cs typeface="Arial"/>
              </a:rPr>
              <a:t>Pr</a:t>
            </a:r>
            <a:r>
              <a:rPr sz="900" b="1">
                <a:solidFill>
                  <a:srgbClr val="252525"/>
                </a:solidFill>
                <a:latin typeface="Arial"/>
                <a:cs typeface="Arial"/>
              </a:rPr>
              <a:t>eci</a:t>
            </a:r>
            <a:r>
              <a:rPr sz="900" b="1" spc="5">
                <a:solidFill>
                  <a:srgbClr val="252525"/>
                </a:solidFill>
                <a:latin typeface="Arial"/>
                <a:cs typeface="Arial"/>
              </a:rPr>
              <a:t>s</a:t>
            </a:r>
            <a:r>
              <a:rPr sz="900" b="1">
                <a:solidFill>
                  <a:srgbClr val="252525"/>
                </a:solidFill>
                <a:latin typeface="Arial"/>
                <a:cs typeface="Arial"/>
              </a:rPr>
              <a:t>i</a:t>
            </a:r>
            <a:r>
              <a:rPr sz="900" b="1" spc="10">
                <a:solidFill>
                  <a:srgbClr val="252525"/>
                </a:solidFill>
                <a:latin typeface="Arial"/>
                <a:cs typeface="Arial"/>
              </a:rPr>
              <a:t>o</a:t>
            </a:r>
            <a:r>
              <a:rPr sz="900" b="1" spc="-5">
                <a:solidFill>
                  <a:srgbClr val="252525"/>
                </a:solidFill>
                <a:latin typeface="Arial"/>
                <a:cs typeface="Arial"/>
              </a:rPr>
              <a:t>n</a:t>
            </a:r>
            <a:r>
              <a:rPr sz="900">
                <a:solidFill>
                  <a:srgbClr val="252525"/>
                </a:solidFill>
                <a:latin typeface="Arial"/>
                <a:cs typeface="Arial"/>
              </a:rPr>
              <a:t>.</a:t>
            </a:r>
            <a:endParaRPr sz="900">
              <a:latin typeface="Arial"/>
              <a:cs typeface="Arial"/>
            </a:endParaRPr>
          </a:p>
          <a:p>
            <a:pPr algn="just">
              <a:lnSpc>
                <a:spcPct val="100000"/>
              </a:lnSpc>
              <a:spcBef>
                <a:spcPts val="50"/>
              </a:spcBef>
            </a:pPr>
            <a:endParaRPr sz="900">
              <a:latin typeface="Times New Roman"/>
              <a:cs typeface="Times New Roman"/>
            </a:endParaRPr>
          </a:p>
          <a:p>
            <a:pPr marL="12700" marR="104775" algn="just"/>
            <a:r>
              <a:rPr lang="en-US" sz="900" spc="-5">
                <a:solidFill>
                  <a:srgbClr val="252525"/>
                </a:solidFill>
                <a:latin typeface="Arial"/>
                <a:cs typeface="Arial"/>
              </a:rPr>
              <a:t>Comparing with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 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explore two </a:t>
            </a:r>
            <a:r>
              <a:rPr lang="en-US" sz="900" spc="-35">
                <a:solidFill>
                  <a:srgbClr val="252525"/>
                </a:solidFill>
                <a:latin typeface="Arial"/>
                <a:cs typeface="Arial"/>
              </a:rPr>
              <a:t>m</a:t>
            </a:r>
            <a:r>
              <a:rPr lang="en-US" sz="900">
                <a:solidFill>
                  <a:srgbClr val="252525"/>
                </a:solidFill>
                <a:latin typeface="Arial"/>
                <a:cs typeface="Arial"/>
              </a:rPr>
              <a:t>odels:</a:t>
            </a:r>
          </a:p>
          <a:p>
            <a:pPr marL="12700" marR="104775" algn="just"/>
            <a:endParaRPr lang="en-US" sz="900">
              <a:solidFill>
                <a:srgbClr val="000000"/>
              </a:solidFill>
              <a:latin typeface="Arial"/>
              <a:cs typeface="Arial"/>
            </a:endParaRPr>
          </a:p>
          <a:p>
            <a:pPr marL="241300" marR="104775" indent="-228600" algn="just">
              <a:buAutoNum type="arabicPeriod"/>
            </a:pPr>
            <a:r>
              <a:rPr lang="en-US" sz="900" spc="-25">
                <a:solidFill>
                  <a:srgbClr val="252525"/>
                </a:solidFill>
                <a:latin typeface="Arial"/>
                <a:cs typeface="Arial"/>
              </a:rPr>
              <a:t>For highest Recall is Pipeline 2 - </a:t>
            </a:r>
            <a:r>
              <a:rPr lang="en-US" sz="900" spc="-25">
                <a:ea typeface="+mn-lt"/>
                <a:cs typeface="+mn-lt"/>
              </a:rPr>
              <a:t>Gradient Boosting  Classifier </a:t>
            </a:r>
          </a:p>
          <a:p>
            <a:pPr marL="241300" marR="104775" indent="-228600" algn="just">
              <a:buAutoNum type="arabicPeriod"/>
            </a:pPr>
            <a:r>
              <a:rPr lang="en-US" sz="900" spc="-25">
                <a:solidFill>
                  <a:srgbClr val="252525"/>
                </a:solidFill>
                <a:latin typeface="Arial"/>
                <a:ea typeface="Calibri"/>
                <a:cs typeface="Arial"/>
              </a:rPr>
              <a:t>For 2nd highest F1 is Pipeline 1* - </a:t>
            </a:r>
            <a:r>
              <a:rPr lang="en-US" sz="900" spc="-25">
                <a:ea typeface="+mn-lt"/>
                <a:cs typeface="+mn-lt"/>
              </a:rPr>
              <a:t>Gradient Boosting  Classifier (*since the highest F1 is Pipeline 2)</a:t>
            </a:r>
          </a:p>
        </p:txBody>
      </p:sp>
      <p:pic>
        <p:nvPicPr>
          <p:cNvPr id="12" name="Picture 11">
            <a:extLst>
              <a:ext uri="{FF2B5EF4-FFF2-40B4-BE49-F238E27FC236}">
                <a16:creationId xmlns:a16="http://schemas.microsoft.com/office/drawing/2014/main" id="{E070E844-7298-4F65-8D06-07B81383995C}"/>
              </a:ext>
            </a:extLst>
          </p:cNvPr>
          <p:cNvPicPr>
            <a:picLocks noChangeAspect="1"/>
          </p:cNvPicPr>
          <p:nvPr/>
        </p:nvPicPr>
        <p:blipFill>
          <a:blip r:embed="rId8"/>
          <a:stretch>
            <a:fillRect/>
          </a:stretch>
        </p:blipFill>
        <p:spPr>
          <a:xfrm>
            <a:off x="109024" y="2695570"/>
            <a:ext cx="5704449" cy="2303488"/>
          </a:xfrm>
          <a:prstGeom prst="rect">
            <a:avLst/>
          </a:prstGeom>
        </p:spPr>
      </p:pic>
      <p:sp>
        <p:nvSpPr>
          <p:cNvPr id="14" name="TextBox 13">
            <a:extLst>
              <a:ext uri="{FF2B5EF4-FFF2-40B4-BE49-F238E27FC236}">
                <a16:creationId xmlns:a16="http://schemas.microsoft.com/office/drawing/2014/main" id="{9582E64B-4C00-4AE1-BD18-4DB2B80436A4}"/>
              </a:ext>
            </a:extLst>
          </p:cNvPr>
          <p:cNvSpPr txBox="1"/>
          <p:nvPr/>
        </p:nvSpPr>
        <p:spPr>
          <a:xfrm>
            <a:off x="5915069" y="2942567"/>
            <a:ext cx="2816720" cy="923330"/>
          </a:xfrm>
          <a:prstGeom prst="rect">
            <a:avLst/>
          </a:prstGeom>
          <a:noFill/>
        </p:spPr>
        <p:txBody>
          <a:bodyPr wrap="square">
            <a:spAutoFit/>
          </a:bodyPr>
          <a:lstStyle/>
          <a:p>
            <a:pPr marL="12700" marR="104775" algn="just">
              <a:lnSpc>
                <a:spcPct val="100000"/>
              </a:lnSpc>
            </a:pPr>
            <a:r>
              <a:rPr lang="en-US" sz="900" spc="-5">
                <a:solidFill>
                  <a:srgbClr val="252525"/>
                </a:solidFill>
                <a:latin typeface="Arial"/>
                <a:cs typeface="Arial"/>
              </a:rPr>
              <a:t>A</a:t>
            </a:r>
            <a:r>
              <a:rPr lang="en-US" sz="900">
                <a:solidFill>
                  <a:srgbClr val="252525"/>
                </a:solidFill>
                <a:latin typeface="Arial"/>
                <a:cs typeface="Arial"/>
              </a:rPr>
              <a:t>ft</a:t>
            </a:r>
            <a:r>
              <a:rPr lang="en-US" sz="900" spc="5">
                <a:solidFill>
                  <a:srgbClr val="252525"/>
                </a:solidFill>
                <a:latin typeface="Arial"/>
                <a:cs typeface="Arial"/>
              </a:rPr>
              <a:t>e</a:t>
            </a:r>
            <a:r>
              <a:rPr lang="en-US" sz="900">
                <a:solidFill>
                  <a:srgbClr val="252525"/>
                </a:solidFill>
                <a:latin typeface="Arial"/>
                <a:cs typeface="Arial"/>
              </a:rPr>
              <a:t>r</a:t>
            </a:r>
            <a:r>
              <a:rPr lang="en-US" sz="900" spc="-10">
                <a:solidFill>
                  <a:srgbClr val="252525"/>
                </a:solidFill>
                <a:latin typeface="Arial"/>
                <a:cs typeface="Arial"/>
              </a:rPr>
              <a:t> </a:t>
            </a:r>
            <a:r>
              <a:rPr lang="en-US" sz="900" spc="15">
                <a:solidFill>
                  <a:srgbClr val="252525"/>
                </a:solidFill>
                <a:latin typeface="Arial"/>
                <a:cs typeface="Arial"/>
              </a:rPr>
              <a:t>l</a:t>
            </a:r>
            <a:r>
              <a:rPr lang="en-US" sz="900" spc="5">
                <a:solidFill>
                  <a:srgbClr val="252525"/>
                </a:solidFill>
                <a:latin typeface="Arial"/>
                <a:cs typeface="Arial"/>
              </a:rPr>
              <a:t>oo</a:t>
            </a:r>
            <a:r>
              <a:rPr lang="en-US" sz="900">
                <a:solidFill>
                  <a:srgbClr val="252525"/>
                </a:solidFill>
                <a:latin typeface="Arial"/>
                <a:cs typeface="Arial"/>
              </a:rPr>
              <a:t>k</a:t>
            </a:r>
            <a:r>
              <a:rPr lang="en-US" sz="900" spc="20">
                <a:solidFill>
                  <a:srgbClr val="252525"/>
                </a:solidFill>
                <a:latin typeface="Arial"/>
                <a:cs typeface="Arial"/>
              </a:rPr>
              <a:t>i</a:t>
            </a:r>
            <a:r>
              <a:rPr lang="en-US" sz="900" spc="5">
                <a:solidFill>
                  <a:srgbClr val="252525"/>
                </a:solidFill>
                <a:latin typeface="Arial"/>
                <a:cs typeface="Arial"/>
              </a:rPr>
              <a:t>n</a:t>
            </a:r>
            <a:r>
              <a:rPr lang="en-US" sz="900">
                <a:solidFill>
                  <a:srgbClr val="252525"/>
                </a:solidFill>
                <a:latin typeface="Arial"/>
                <a:cs typeface="Arial"/>
              </a:rPr>
              <a:t>g</a:t>
            </a:r>
            <a:r>
              <a:rPr lang="en-US" sz="900" spc="-7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hroug</a:t>
            </a:r>
            <a:r>
              <a:rPr lang="en-US" sz="900">
                <a:solidFill>
                  <a:srgbClr val="252525"/>
                </a:solidFill>
                <a:latin typeface="Arial"/>
                <a:cs typeface="Arial"/>
              </a:rPr>
              <a:t>h</a:t>
            </a:r>
            <a:r>
              <a:rPr lang="en-US" sz="900" spc="-5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a:t>
            </a:r>
            <a:r>
              <a:rPr lang="en-US" sz="900">
                <a:solidFill>
                  <a:srgbClr val="252525"/>
                </a:solidFill>
                <a:latin typeface="Arial"/>
                <a:cs typeface="Arial"/>
              </a:rPr>
              <a:t>e</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a:t>
            </a:r>
            <a:r>
              <a:rPr lang="en-US" sz="900" spc="-35">
                <a:solidFill>
                  <a:srgbClr val="252525"/>
                </a:solidFill>
                <a:latin typeface="Arial"/>
                <a:cs typeface="Arial"/>
              </a:rPr>
              <a:t> </a:t>
            </a:r>
            <a:r>
              <a:rPr lang="en-US" sz="900" spc="5">
                <a:solidFill>
                  <a:srgbClr val="252525"/>
                </a:solidFill>
                <a:latin typeface="Arial"/>
                <a:cs typeface="Arial"/>
              </a:rPr>
              <a:t>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use</a:t>
            </a:r>
            <a:r>
              <a:rPr lang="en-US" sz="900" spc="-35">
                <a:solidFill>
                  <a:srgbClr val="252525"/>
                </a:solidFill>
                <a:latin typeface="Arial"/>
                <a:cs typeface="Arial"/>
              </a:rPr>
              <a:t> </a:t>
            </a:r>
            <a:r>
              <a:rPr lang="en-US" sz="900">
                <a:solidFill>
                  <a:srgbClr val="252525"/>
                </a:solidFill>
                <a:latin typeface="Arial"/>
                <a:cs typeface="Arial"/>
              </a:rPr>
              <a:t>the</a:t>
            </a:r>
            <a:r>
              <a:rPr lang="en-US" sz="900" spc="-15">
                <a:solidFill>
                  <a:srgbClr val="252525"/>
                </a:solidFill>
                <a:latin typeface="Arial"/>
                <a:cs typeface="Arial"/>
              </a:rPr>
              <a:t> </a:t>
            </a:r>
            <a:r>
              <a:rPr lang="en-US" sz="900" spc="-35">
                <a:solidFill>
                  <a:srgbClr val="252525"/>
                </a:solidFill>
                <a:latin typeface="Arial"/>
                <a:cs typeface="Arial"/>
              </a:rPr>
              <a:t>m</a:t>
            </a:r>
            <a:r>
              <a:rPr lang="en-US" sz="900">
                <a:solidFill>
                  <a:srgbClr val="252525"/>
                </a:solidFill>
                <a:latin typeface="Arial"/>
                <a:cs typeface="Arial"/>
              </a:rPr>
              <a:t>odel</a:t>
            </a:r>
            <a:r>
              <a:rPr lang="en-US" sz="900" spc="-25">
                <a:solidFill>
                  <a:srgbClr val="252525"/>
                </a:solidFill>
                <a:latin typeface="Arial"/>
                <a:cs typeface="Arial"/>
              </a:rPr>
              <a:t> </a:t>
            </a:r>
            <a:r>
              <a:rPr lang="en-US" sz="900" b="1" spc="5">
                <a:solidFill>
                  <a:srgbClr val="252525"/>
                </a:solidFill>
                <a:latin typeface="Arial"/>
                <a:cs typeface="Arial"/>
              </a:rPr>
              <a:t>b</a:t>
            </a:r>
            <a:r>
              <a:rPr lang="en-US" sz="900" b="1">
                <a:solidFill>
                  <a:srgbClr val="252525"/>
                </a:solidFill>
                <a:latin typeface="Arial"/>
                <a:cs typeface="Arial"/>
              </a:rPr>
              <a:t>ased</a:t>
            </a:r>
            <a:r>
              <a:rPr lang="en-US" sz="900" b="1" spc="-30">
                <a:solidFill>
                  <a:srgbClr val="252525"/>
                </a:solidFill>
                <a:latin typeface="Arial"/>
                <a:cs typeface="Arial"/>
              </a:rPr>
              <a:t> </a:t>
            </a:r>
            <a:r>
              <a:rPr lang="en-US" sz="900" b="1" spc="5">
                <a:solidFill>
                  <a:srgbClr val="252525"/>
                </a:solidFill>
                <a:latin typeface="Arial"/>
                <a:cs typeface="Arial"/>
              </a:rPr>
              <a:t>o</a:t>
            </a:r>
            <a:r>
              <a:rPr lang="en-US" sz="900" b="1">
                <a:solidFill>
                  <a:srgbClr val="252525"/>
                </a:solidFill>
                <a:latin typeface="Arial"/>
                <a:cs typeface="Arial"/>
              </a:rPr>
              <a:t>n</a:t>
            </a:r>
            <a:r>
              <a:rPr lang="en-US" sz="900" b="1" spc="-15">
                <a:solidFill>
                  <a:srgbClr val="252525"/>
                </a:solidFill>
                <a:latin typeface="Arial"/>
                <a:cs typeface="Arial"/>
              </a:rPr>
              <a:t> the highest </a:t>
            </a:r>
            <a:r>
              <a:rPr lang="en-US" sz="900" b="1" spc="-10">
                <a:solidFill>
                  <a:srgbClr val="252525"/>
                </a:solidFill>
                <a:latin typeface="Arial"/>
                <a:cs typeface="Arial"/>
              </a:rPr>
              <a:t>Recall followed by F1</a:t>
            </a:r>
            <a:r>
              <a:rPr lang="en-US" sz="900" b="1" spc="-45">
                <a:solidFill>
                  <a:srgbClr val="252525"/>
                </a:solidFill>
                <a:latin typeface="Arial"/>
                <a:cs typeface="Arial"/>
              </a:rPr>
              <a:t> </a:t>
            </a:r>
            <a:r>
              <a:rPr lang="en-US" sz="900">
                <a:solidFill>
                  <a:srgbClr val="252525"/>
                </a:solidFill>
                <a:latin typeface="Arial"/>
                <a:cs typeface="Arial"/>
              </a:rPr>
              <a:t>and</a:t>
            </a:r>
            <a:r>
              <a:rPr lang="en-US" sz="900" spc="-40">
                <a:solidFill>
                  <a:srgbClr val="252525"/>
                </a:solidFill>
                <a:latin typeface="Arial"/>
                <a:cs typeface="Arial"/>
              </a:rPr>
              <a:t> </a:t>
            </a:r>
            <a:r>
              <a:rPr lang="en-US" sz="900" b="1" spc="-10">
                <a:solidFill>
                  <a:srgbClr val="252525"/>
                </a:solidFill>
                <a:latin typeface="Arial"/>
                <a:cs typeface="Arial"/>
              </a:rPr>
              <a:t>P</a:t>
            </a:r>
            <a:r>
              <a:rPr lang="en-US" sz="900" b="1">
                <a:solidFill>
                  <a:srgbClr val="252525"/>
                </a:solidFill>
                <a:latin typeface="Arial"/>
                <a:cs typeface="Arial"/>
              </a:rPr>
              <a:t>i</a:t>
            </a:r>
            <a:r>
              <a:rPr lang="en-US" sz="900" b="1" spc="5">
                <a:solidFill>
                  <a:srgbClr val="252525"/>
                </a:solidFill>
                <a:latin typeface="Arial"/>
                <a:cs typeface="Arial"/>
              </a:rPr>
              <a:t>p</a:t>
            </a:r>
            <a:r>
              <a:rPr lang="en-US" sz="900" b="1">
                <a:solidFill>
                  <a:srgbClr val="252525"/>
                </a:solidFill>
                <a:latin typeface="Arial"/>
                <a:cs typeface="Arial"/>
              </a:rPr>
              <a:t>eli</a:t>
            </a:r>
            <a:r>
              <a:rPr lang="en-US" sz="900" b="1" spc="-15">
                <a:solidFill>
                  <a:srgbClr val="252525"/>
                </a:solidFill>
                <a:latin typeface="Arial"/>
                <a:cs typeface="Arial"/>
              </a:rPr>
              <a:t>n</a:t>
            </a:r>
            <a:r>
              <a:rPr lang="en-US" sz="900" b="1">
                <a:solidFill>
                  <a:srgbClr val="252525"/>
                </a:solidFill>
                <a:latin typeface="Arial"/>
                <a:cs typeface="Arial"/>
              </a:rPr>
              <a:t>e</a:t>
            </a:r>
            <a:r>
              <a:rPr lang="en-US" sz="900" b="1" spc="-20">
                <a:solidFill>
                  <a:srgbClr val="252525"/>
                </a:solidFill>
                <a:latin typeface="Arial"/>
                <a:cs typeface="Arial"/>
              </a:rPr>
              <a:t> </a:t>
            </a:r>
            <a:r>
              <a:rPr lang="en-US" sz="900" b="1">
                <a:solidFill>
                  <a:srgbClr val="252525"/>
                </a:solidFill>
                <a:latin typeface="Arial"/>
                <a:cs typeface="Arial"/>
              </a:rPr>
              <a:t>2 </a:t>
            </a:r>
            <a:r>
              <a:rPr lang="en-US" sz="900">
                <a:solidFill>
                  <a:srgbClr val="252525"/>
                </a:solidFill>
                <a:latin typeface="Arial"/>
                <a:cs typeface="Arial"/>
              </a:rPr>
              <a:t>is the best model on the balanced datasets using undersampling in majority class </a:t>
            </a:r>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8FCAF74-2F6C-4902-9963-24AD756F3642}"/>
                  </a:ext>
                </a:extLst>
              </p14:cNvPr>
              <p14:cNvContentPartPr/>
              <p14:nvPr/>
            </p14:nvContentPartPr>
            <p14:xfrm>
              <a:off x="698199" y="3082942"/>
              <a:ext cx="215640" cy="360"/>
            </p14:xfrm>
          </p:contentPart>
        </mc:Choice>
        <mc:Fallback xmlns="">
          <p:pic>
            <p:nvPicPr>
              <p:cNvPr id="15" name="Ink 14">
                <a:extLst>
                  <a:ext uri="{FF2B5EF4-FFF2-40B4-BE49-F238E27FC236}">
                    <a16:creationId xmlns:a16="http://schemas.microsoft.com/office/drawing/2014/main" id="{58FCAF74-2F6C-4902-9963-24AD756F3642}"/>
                  </a:ext>
                </a:extLst>
              </p:cNvPr>
              <p:cNvPicPr/>
              <p:nvPr/>
            </p:nvPicPr>
            <p:blipFill>
              <a:blip r:embed="rId10"/>
              <a:stretch>
                <a:fillRect/>
              </a:stretch>
            </p:blipFill>
            <p:spPr>
              <a:xfrm>
                <a:off x="644199" y="2974942"/>
                <a:ext cx="323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7C03AAC-E301-4B14-A92B-9CE51DF045DF}"/>
                  </a:ext>
                </a:extLst>
              </p14:cNvPr>
              <p14:cNvContentPartPr/>
              <p14:nvPr/>
            </p14:nvContentPartPr>
            <p14:xfrm>
              <a:off x="1294880" y="3085057"/>
              <a:ext cx="748080" cy="360"/>
            </p14:xfrm>
          </p:contentPart>
        </mc:Choice>
        <mc:Fallback xmlns="">
          <p:pic>
            <p:nvPicPr>
              <p:cNvPr id="24" name="Ink 23">
                <a:extLst>
                  <a:ext uri="{FF2B5EF4-FFF2-40B4-BE49-F238E27FC236}">
                    <a16:creationId xmlns:a16="http://schemas.microsoft.com/office/drawing/2014/main" id="{A7C03AAC-E301-4B14-A92B-9CE51DF045DF}"/>
                  </a:ext>
                </a:extLst>
              </p:cNvPr>
              <p:cNvPicPr/>
              <p:nvPr/>
            </p:nvPicPr>
            <p:blipFill>
              <a:blip r:embed="rId12"/>
              <a:stretch>
                <a:fillRect/>
              </a:stretch>
            </p:blipFill>
            <p:spPr>
              <a:xfrm>
                <a:off x="1240880" y="2977057"/>
                <a:ext cx="85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2B33306D-F689-4DE5-8BFE-2C98BC2AD0B0}"/>
                  </a:ext>
                </a:extLst>
              </p14:cNvPr>
              <p14:cNvContentPartPr/>
              <p14:nvPr/>
            </p14:nvContentPartPr>
            <p14:xfrm>
              <a:off x="2666120" y="3091537"/>
              <a:ext cx="124560" cy="360"/>
            </p14:xfrm>
          </p:contentPart>
        </mc:Choice>
        <mc:Fallback xmlns="">
          <p:pic>
            <p:nvPicPr>
              <p:cNvPr id="25" name="Ink 24">
                <a:extLst>
                  <a:ext uri="{FF2B5EF4-FFF2-40B4-BE49-F238E27FC236}">
                    <a16:creationId xmlns:a16="http://schemas.microsoft.com/office/drawing/2014/main" id="{2B33306D-F689-4DE5-8BFE-2C98BC2AD0B0}"/>
                  </a:ext>
                </a:extLst>
              </p:cNvPr>
              <p:cNvPicPr/>
              <p:nvPr/>
            </p:nvPicPr>
            <p:blipFill>
              <a:blip r:embed="rId14"/>
              <a:stretch>
                <a:fillRect/>
              </a:stretch>
            </p:blipFill>
            <p:spPr>
              <a:xfrm>
                <a:off x="2612120" y="2983537"/>
                <a:ext cx="232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C301E1FE-C8AF-4F92-A47F-795C0AC4EF87}"/>
                  </a:ext>
                </a:extLst>
              </p14:cNvPr>
              <p14:cNvContentPartPr/>
              <p14:nvPr/>
            </p14:nvContentPartPr>
            <p14:xfrm>
              <a:off x="699800" y="3848977"/>
              <a:ext cx="216360" cy="3960"/>
            </p14:xfrm>
          </p:contentPart>
        </mc:Choice>
        <mc:Fallback xmlns="">
          <p:pic>
            <p:nvPicPr>
              <p:cNvPr id="27" name="Ink 26">
                <a:extLst>
                  <a:ext uri="{FF2B5EF4-FFF2-40B4-BE49-F238E27FC236}">
                    <a16:creationId xmlns:a16="http://schemas.microsoft.com/office/drawing/2014/main" id="{C301E1FE-C8AF-4F92-A47F-795C0AC4EF87}"/>
                  </a:ext>
                </a:extLst>
              </p:cNvPr>
              <p:cNvPicPr/>
              <p:nvPr/>
            </p:nvPicPr>
            <p:blipFill>
              <a:blip r:embed="rId16"/>
              <a:stretch>
                <a:fillRect/>
              </a:stretch>
            </p:blipFill>
            <p:spPr>
              <a:xfrm>
                <a:off x="645800" y="3730177"/>
                <a:ext cx="324000" cy="2411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15A17034-6AEF-48F4-8EFA-504FE2FB3C5A}"/>
                  </a:ext>
                </a:extLst>
              </p14:cNvPr>
              <p14:cNvContentPartPr/>
              <p14:nvPr/>
            </p14:nvContentPartPr>
            <p14:xfrm>
              <a:off x="1281920" y="3859057"/>
              <a:ext cx="770400" cy="6840"/>
            </p14:xfrm>
          </p:contentPart>
        </mc:Choice>
        <mc:Fallback xmlns="">
          <p:pic>
            <p:nvPicPr>
              <p:cNvPr id="29" name="Ink 28">
                <a:extLst>
                  <a:ext uri="{FF2B5EF4-FFF2-40B4-BE49-F238E27FC236}">
                    <a16:creationId xmlns:a16="http://schemas.microsoft.com/office/drawing/2014/main" id="{15A17034-6AEF-48F4-8EFA-504FE2FB3C5A}"/>
                  </a:ext>
                </a:extLst>
              </p:cNvPr>
              <p:cNvPicPr/>
              <p:nvPr/>
            </p:nvPicPr>
            <p:blipFill>
              <a:blip r:embed="rId18"/>
              <a:stretch>
                <a:fillRect/>
              </a:stretch>
            </p:blipFill>
            <p:spPr>
              <a:xfrm>
                <a:off x="1227945" y="3751057"/>
                <a:ext cx="87799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65A0E15-D95C-47A0-B7EF-A0416A8F46D9}"/>
                  </a:ext>
                </a:extLst>
              </p14:cNvPr>
              <p14:cNvContentPartPr/>
              <p14:nvPr/>
            </p14:nvContentPartPr>
            <p14:xfrm>
              <a:off x="2653520" y="3871657"/>
              <a:ext cx="140040" cy="360"/>
            </p14:xfrm>
          </p:contentPart>
        </mc:Choice>
        <mc:Fallback xmlns="">
          <p:pic>
            <p:nvPicPr>
              <p:cNvPr id="31" name="Ink 30">
                <a:extLst>
                  <a:ext uri="{FF2B5EF4-FFF2-40B4-BE49-F238E27FC236}">
                    <a16:creationId xmlns:a16="http://schemas.microsoft.com/office/drawing/2014/main" id="{065A0E15-D95C-47A0-B7EF-A0416A8F46D9}"/>
                  </a:ext>
                </a:extLst>
              </p:cNvPr>
              <p:cNvPicPr/>
              <p:nvPr/>
            </p:nvPicPr>
            <p:blipFill>
              <a:blip r:embed="rId20"/>
              <a:stretch>
                <a:fillRect/>
              </a:stretch>
            </p:blipFill>
            <p:spPr>
              <a:xfrm>
                <a:off x="2599381" y="3763657"/>
                <a:ext cx="247957"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869C0097-E15B-4DAF-8636-B407DEADA21A}"/>
                  </a:ext>
                </a:extLst>
              </p14:cNvPr>
              <p14:cNvContentPartPr/>
              <p14:nvPr/>
            </p14:nvContentPartPr>
            <p14:xfrm>
              <a:off x="3705440" y="3859057"/>
              <a:ext cx="131040" cy="360"/>
            </p14:xfrm>
          </p:contentPart>
        </mc:Choice>
        <mc:Fallback xmlns="">
          <p:pic>
            <p:nvPicPr>
              <p:cNvPr id="35" name="Ink 34">
                <a:extLst>
                  <a:ext uri="{FF2B5EF4-FFF2-40B4-BE49-F238E27FC236}">
                    <a16:creationId xmlns:a16="http://schemas.microsoft.com/office/drawing/2014/main" id="{869C0097-E15B-4DAF-8636-B407DEADA21A}"/>
                  </a:ext>
                </a:extLst>
              </p:cNvPr>
              <p:cNvPicPr/>
              <p:nvPr/>
            </p:nvPicPr>
            <p:blipFill>
              <a:blip r:embed="rId22"/>
              <a:stretch>
                <a:fillRect/>
              </a:stretch>
            </p:blipFill>
            <p:spPr>
              <a:xfrm>
                <a:off x="3651588" y="3751057"/>
                <a:ext cx="238385"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DA0E3031-5266-4A32-AC10-4E0C21BDBE1D}"/>
                  </a:ext>
                </a:extLst>
              </p14:cNvPr>
              <p14:cNvContentPartPr/>
              <p14:nvPr/>
            </p14:nvContentPartPr>
            <p14:xfrm>
              <a:off x="3708680" y="3078735"/>
              <a:ext cx="134280" cy="360"/>
            </p14:xfrm>
          </p:contentPart>
        </mc:Choice>
        <mc:Fallback xmlns="">
          <p:pic>
            <p:nvPicPr>
              <p:cNvPr id="36" name="Ink 35">
                <a:extLst>
                  <a:ext uri="{FF2B5EF4-FFF2-40B4-BE49-F238E27FC236}">
                    <a16:creationId xmlns:a16="http://schemas.microsoft.com/office/drawing/2014/main" id="{DA0E3031-5266-4A32-AC10-4E0C21BDBE1D}"/>
                  </a:ext>
                </a:extLst>
              </p:cNvPr>
              <p:cNvPicPr/>
              <p:nvPr/>
            </p:nvPicPr>
            <p:blipFill>
              <a:blip r:embed="rId24"/>
              <a:stretch>
                <a:fillRect/>
              </a:stretch>
            </p:blipFill>
            <p:spPr>
              <a:xfrm>
                <a:off x="3654680" y="2970735"/>
                <a:ext cx="241920" cy="216000"/>
              </a:xfrm>
              <a:prstGeom prst="rect">
                <a:avLst/>
              </a:prstGeom>
            </p:spPr>
          </p:pic>
        </mc:Fallback>
      </mc:AlternateContent>
      <p:sp>
        <p:nvSpPr>
          <p:cNvPr id="8" name="object 3">
            <a:extLst>
              <a:ext uri="{FF2B5EF4-FFF2-40B4-BE49-F238E27FC236}">
                <a16:creationId xmlns:a16="http://schemas.microsoft.com/office/drawing/2014/main" id="{A38F2166-99AF-4B4D-6157-4B61BA0CC06F}"/>
              </a:ext>
            </a:extLst>
          </p:cNvPr>
          <p:cNvSpPr/>
          <p:nvPr/>
        </p:nvSpPr>
        <p:spPr>
          <a:xfrm>
            <a:off x="304800" y="64011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7" name="Star: 5 Points 16">
            <a:extLst>
              <a:ext uri="{FF2B5EF4-FFF2-40B4-BE49-F238E27FC236}">
                <a16:creationId xmlns:a16="http://schemas.microsoft.com/office/drawing/2014/main" id="{8117D6B0-030D-4830-8514-68E1FFAF6A39}"/>
              </a:ext>
            </a:extLst>
          </p:cNvPr>
          <p:cNvSpPr/>
          <p:nvPr/>
        </p:nvSpPr>
        <p:spPr>
          <a:xfrm>
            <a:off x="65929" y="2942567"/>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21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928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Confusion matrix</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5" name="Picture 4">
            <a:extLst>
              <a:ext uri="{FF2B5EF4-FFF2-40B4-BE49-F238E27FC236}">
                <a16:creationId xmlns:a16="http://schemas.microsoft.com/office/drawing/2014/main" id="{2B51D338-3BC7-4A84-8CF5-791BCD4BE6CB}"/>
              </a:ext>
            </a:extLst>
          </p:cNvPr>
          <p:cNvPicPr>
            <a:picLocks noChangeAspect="1"/>
          </p:cNvPicPr>
          <p:nvPr/>
        </p:nvPicPr>
        <p:blipFill>
          <a:blip r:embed="rId2"/>
          <a:stretch>
            <a:fillRect/>
          </a:stretch>
        </p:blipFill>
        <p:spPr>
          <a:xfrm>
            <a:off x="485615" y="1218007"/>
            <a:ext cx="5361288" cy="1337535"/>
          </a:xfrm>
          <a:prstGeom prst="rect">
            <a:avLst/>
          </a:prstGeom>
        </p:spPr>
      </p:pic>
      <p:pic>
        <p:nvPicPr>
          <p:cNvPr id="9" name="Picture 8">
            <a:extLst>
              <a:ext uri="{FF2B5EF4-FFF2-40B4-BE49-F238E27FC236}">
                <a16:creationId xmlns:a16="http://schemas.microsoft.com/office/drawing/2014/main" id="{058684D7-C11B-49BA-A35A-883CF68277AF}"/>
              </a:ext>
            </a:extLst>
          </p:cNvPr>
          <p:cNvPicPr>
            <a:picLocks noChangeAspect="1"/>
          </p:cNvPicPr>
          <p:nvPr/>
        </p:nvPicPr>
        <p:blipFill>
          <a:blip r:embed="rId3"/>
          <a:stretch>
            <a:fillRect/>
          </a:stretch>
        </p:blipFill>
        <p:spPr>
          <a:xfrm>
            <a:off x="466468" y="3176426"/>
            <a:ext cx="5361288" cy="1375409"/>
          </a:xfrm>
          <a:prstGeom prst="rect">
            <a:avLst/>
          </a:prstGeom>
        </p:spPr>
      </p:pic>
      <p:sp>
        <p:nvSpPr>
          <p:cNvPr id="10" name="object 3">
            <a:extLst>
              <a:ext uri="{FF2B5EF4-FFF2-40B4-BE49-F238E27FC236}">
                <a16:creationId xmlns:a16="http://schemas.microsoft.com/office/drawing/2014/main" id="{3CB8BE7C-1829-3B23-B631-72881818A620}"/>
              </a:ext>
            </a:extLst>
          </p:cNvPr>
          <p:cNvSpPr/>
          <p:nvPr/>
        </p:nvSpPr>
        <p:spPr>
          <a:xfrm>
            <a:off x="381515" y="72516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23295EEF-6181-4436-8EBE-20D0E7CB7CC7}"/>
              </a:ext>
            </a:extLst>
          </p:cNvPr>
          <p:cNvSpPr/>
          <p:nvPr/>
        </p:nvSpPr>
        <p:spPr>
          <a:xfrm>
            <a:off x="139431" y="868126"/>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6">
            <a:extLst>
              <a:ext uri="{FF2B5EF4-FFF2-40B4-BE49-F238E27FC236}">
                <a16:creationId xmlns:a16="http://schemas.microsoft.com/office/drawing/2014/main" id="{1EF60267-C826-48AC-87D1-EA1EF150F9BC}"/>
              </a:ext>
            </a:extLst>
          </p:cNvPr>
          <p:cNvGraphicFramePr/>
          <p:nvPr>
            <p:extLst>
              <p:ext uri="{D42A27DB-BD31-4B8C-83A1-F6EECF244321}">
                <p14:modId xmlns:p14="http://schemas.microsoft.com/office/powerpoint/2010/main" val="125584581"/>
              </p:ext>
            </p:extLst>
          </p:nvPr>
        </p:nvGraphicFramePr>
        <p:xfrm>
          <a:off x="4502466" y="-305899"/>
          <a:ext cx="3889059" cy="1298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Table 3">
            <a:extLst>
              <a:ext uri="{FF2B5EF4-FFF2-40B4-BE49-F238E27FC236}">
                <a16:creationId xmlns:a16="http://schemas.microsoft.com/office/drawing/2014/main" id="{1F4352E1-F645-4271-899A-BE62D0F8D273}"/>
              </a:ext>
            </a:extLst>
          </p:cNvPr>
          <p:cNvGraphicFramePr>
            <a:graphicFrameLocks noGrp="1"/>
          </p:cNvGraphicFramePr>
          <p:nvPr>
            <p:extLst>
              <p:ext uri="{D42A27DB-BD31-4B8C-83A1-F6EECF244321}">
                <p14:modId xmlns:p14="http://schemas.microsoft.com/office/powerpoint/2010/main" val="98045469"/>
              </p:ext>
            </p:extLst>
          </p:nvPr>
        </p:nvGraphicFramePr>
        <p:xfrm>
          <a:off x="7230785" y="3434816"/>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14" name="Picture 13">
            <a:extLst>
              <a:ext uri="{FF2B5EF4-FFF2-40B4-BE49-F238E27FC236}">
                <a16:creationId xmlns:a16="http://schemas.microsoft.com/office/drawing/2014/main" id="{7AA6CE83-DA6A-4ABF-BF8A-35BA2F301DA5}"/>
              </a:ext>
            </a:extLst>
          </p:cNvPr>
          <p:cNvPicPr>
            <a:picLocks noChangeAspect="1"/>
          </p:cNvPicPr>
          <p:nvPr/>
        </p:nvPicPr>
        <p:blipFill>
          <a:blip r:embed="rId9"/>
          <a:stretch>
            <a:fillRect/>
          </a:stretch>
        </p:blipFill>
        <p:spPr>
          <a:xfrm>
            <a:off x="6721600" y="4270808"/>
            <a:ext cx="1686160" cy="562053"/>
          </a:xfrm>
          <a:prstGeom prst="rect">
            <a:avLst/>
          </a:prstGeom>
        </p:spPr>
      </p:pic>
      <p:grpSp>
        <p:nvGrpSpPr>
          <p:cNvPr id="3" name="Group 2">
            <a:extLst>
              <a:ext uri="{FF2B5EF4-FFF2-40B4-BE49-F238E27FC236}">
                <a16:creationId xmlns:a16="http://schemas.microsoft.com/office/drawing/2014/main" id="{433BB05D-4CFE-40AC-9A63-719AAACABE01}"/>
              </a:ext>
            </a:extLst>
          </p:cNvPr>
          <p:cNvGrpSpPr/>
          <p:nvPr/>
        </p:nvGrpSpPr>
        <p:grpSpPr>
          <a:xfrm>
            <a:off x="5977051" y="1943991"/>
            <a:ext cx="2414474" cy="369332"/>
            <a:chOff x="5915636" y="1952282"/>
            <a:chExt cx="2839894" cy="369332"/>
          </a:xfrm>
        </p:grpSpPr>
        <p:sp>
          <p:nvSpPr>
            <p:cNvPr id="15" name="TextBox 14">
              <a:extLst>
                <a:ext uri="{FF2B5EF4-FFF2-40B4-BE49-F238E27FC236}">
                  <a16:creationId xmlns:a16="http://schemas.microsoft.com/office/drawing/2014/main" id="{394BEE5A-0017-41C2-A962-B823CC0EB40D}"/>
                </a:ext>
              </a:extLst>
            </p:cNvPr>
            <p:cNvSpPr txBox="1"/>
            <p:nvPr/>
          </p:nvSpPr>
          <p:spPr>
            <a:xfrm>
              <a:off x="6301138" y="1952282"/>
              <a:ext cx="2454392" cy="369332"/>
            </a:xfrm>
            <a:prstGeom prst="rect">
              <a:avLst/>
            </a:prstGeom>
            <a:noFill/>
          </p:spPr>
          <p:txBody>
            <a:bodyPr wrap="square" rtlCol="0">
              <a:spAutoFit/>
            </a:bodyPr>
            <a:lstStyle/>
            <a:p>
              <a:r>
                <a:rPr lang="en-US"/>
                <a:t>Recall = 27 / (27+ </a:t>
              </a:r>
              <a:r>
                <a:rPr lang="en-US">
                  <a:solidFill>
                    <a:srgbClr val="FF0000"/>
                  </a:solidFill>
                </a:rPr>
                <a:t>8</a:t>
              </a:r>
              <a:r>
                <a:rPr lang="en-US"/>
                <a:t>)</a:t>
              </a:r>
              <a:endParaRPr lang="en-SG"/>
            </a:p>
          </p:txBody>
        </p:sp>
        <p:sp>
          <p:nvSpPr>
            <p:cNvPr id="18" name="Arrow: Right 17">
              <a:extLst>
                <a:ext uri="{FF2B5EF4-FFF2-40B4-BE49-F238E27FC236}">
                  <a16:creationId xmlns:a16="http://schemas.microsoft.com/office/drawing/2014/main" id="{DB34A15C-EB5B-4501-AC2E-04D0FFE1BC77}"/>
                </a:ext>
              </a:extLst>
            </p:cNvPr>
            <p:cNvSpPr/>
            <p:nvPr/>
          </p:nvSpPr>
          <p:spPr>
            <a:xfrm>
              <a:off x="5915636" y="2042785"/>
              <a:ext cx="389441" cy="188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9" name="Picture 18">
            <a:extLst>
              <a:ext uri="{FF2B5EF4-FFF2-40B4-BE49-F238E27FC236}">
                <a16:creationId xmlns:a16="http://schemas.microsoft.com/office/drawing/2014/main" id="{4E28C058-E35B-4211-B4C2-8CECFE2014F3}"/>
              </a:ext>
            </a:extLst>
          </p:cNvPr>
          <p:cNvPicPr>
            <a:picLocks noChangeAspect="1"/>
          </p:cNvPicPr>
          <p:nvPr/>
        </p:nvPicPr>
        <p:blipFill>
          <a:blip r:embed="rId10"/>
          <a:stretch>
            <a:fillRect/>
          </a:stretch>
        </p:blipFill>
        <p:spPr>
          <a:xfrm>
            <a:off x="3483525" y="2697426"/>
            <a:ext cx="895340" cy="257750"/>
          </a:xfrm>
          <a:prstGeom prst="rect">
            <a:avLst/>
          </a:prstGeom>
        </p:spPr>
      </p:pic>
      <p:sp>
        <p:nvSpPr>
          <p:cNvPr id="20" name="Arrow: Down 19">
            <a:extLst>
              <a:ext uri="{FF2B5EF4-FFF2-40B4-BE49-F238E27FC236}">
                <a16:creationId xmlns:a16="http://schemas.microsoft.com/office/drawing/2014/main" id="{F07B38E1-6417-4F88-BCB8-F61D0E9968A7}"/>
              </a:ext>
            </a:extLst>
          </p:cNvPr>
          <p:cNvSpPr/>
          <p:nvPr/>
        </p:nvSpPr>
        <p:spPr>
          <a:xfrm>
            <a:off x="3885476" y="2601003"/>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84815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1986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ea typeface="+mn-lt"/>
                <a:cs typeface="+mn-lt"/>
              </a:rPr>
              <a:t>Undersampling</a:t>
            </a:r>
            <a:r>
              <a:rPr lang="en-US" sz="1200">
                <a:latin typeface="Arial"/>
                <a:ea typeface="+mn-lt"/>
                <a:cs typeface="+mn-lt"/>
              </a:rPr>
              <a:t>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479042662"/>
              </p:ext>
            </p:extLst>
          </p:nvPr>
        </p:nvGraphicFramePr>
        <p:xfrm>
          <a:off x="4378926" y="-1212811"/>
          <a:ext cx="4572000" cy="322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4" name="Picture 3">
            <a:extLst>
              <a:ext uri="{FF2B5EF4-FFF2-40B4-BE49-F238E27FC236}">
                <a16:creationId xmlns:a16="http://schemas.microsoft.com/office/drawing/2014/main" id="{C1A10984-CB5C-4141-9C9F-65E57CB3E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73" y="1483359"/>
            <a:ext cx="2904423" cy="3065781"/>
          </a:xfrm>
          <a:prstGeom prst="rect">
            <a:avLst/>
          </a:prstGeom>
        </p:spPr>
      </p:pic>
      <p:pic>
        <p:nvPicPr>
          <p:cNvPr id="7" name="Picture 6">
            <a:extLst>
              <a:ext uri="{FF2B5EF4-FFF2-40B4-BE49-F238E27FC236}">
                <a16:creationId xmlns:a16="http://schemas.microsoft.com/office/drawing/2014/main" id="{C5DAE56A-EC2A-42FD-B226-64B2481EB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09" y="1483360"/>
            <a:ext cx="2904423" cy="3065780"/>
          </a:xfrm>
          <a:prstGeom prst="rect">
            <a:avLst/>
          </a:prstGeom>
        </p:spPr>
      </p:pic>
      <p:sp>
        <p:nvSpPr>
          <p:cNvPr id="10" name="object 3">
            <a:extLst>
              <a:ext uri="{FF2B5EF4-FFF2-40B4-BE49-F238E27FC236}">
                <a16:creationId xmlns:a16="http://schemas.microsoft.com/office/drawing/2014/main" id="{B1060F3B-9DAF-B927-325C-FF757E8FF811}"/>
              </a:ext>
            </a:extLst>
          </p:cNvPr>
          <p:cNvSpPr/>
          <p:nvPr/>
        </p:nvSpPr>
        <p:spPr>
          <a:xfrm>
            <a:off x="304800" y="73670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DD65453C-8E10-4F67-9ED8-C73855C4A143}"/>
              </a:ext>
            </a:extLst>
          </p:cNvPr>
          <p:cNvSpPr/>
          <p:nvPr/>
        </p:nvSpPr>
        <p:spPr>
          <a:xfrm>
            <a:off x="85200"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56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4367C7-4E65-4E45-96D2-8491FC9E6532}"/>
              </a:ext>
            </a:extLst>
          </p:cNvPr>
          <p:cNvPicPr>
            <a:picLocks noChangeAspect="1"/>
          </p:cNvPicPr>
          <p:nvPr/>
        </p:nvPicPr>
        <p:blipFill>
          <a:blip r:embed="rId2"/>
          <a:stretch>
            <a:fillRect/>
          </a:stretch>
        </p:blipFill>
        <p:spPr>
          <a:xfrm>
            <a:off x="4467098" y="1398990"/>
            <a:ext cx="4002045" cy="1793151"/>
          </a:xfrm>
          <a:prstGeom prst="rect">
            <a:avLst/>
          </a:prstGeom>
        </p:spPr>
      </p:pic>
      <p:pic>
        <p:nvPicPr>
          <p:cNvPr id="4" name="Picture 3">
            <a:extLst>
              <a:ext uri="{FF2B5EF4-FFF2-40B4-BE49-F238E27FC236}">
                <a16:creationId xmlns:a16="http://schemas.microsoft.com/office/drawing/2014/main" id="{9ECFD33E-F99D-4ECB-81E4-4CE3A5CD5B3C}"/>
              </a:ext>
            </a:extLst>
          </p:cNvPr>
          <p:cNvPicPr>
            <a:picLocks noChangeAspect="1"/>
          </p:cNvPicPr>
          <p:nvPr/>
        </p:nvPicPr>
        <p:blipFill>
          <a:blip r:embed="rId3"/>
          <a:stretch>
            <a:fillRect/>
          </a:stretch>
        </p:blipFill>
        <p:spPr>
          <a:xfrm>
            <a:off x="363288" y="1395305"/>
            <a:ext cx="4006061" cy="1796836"/>
          </a:xfrm>
          <a:prstGeom prst="rect">
            <a:avLst/>
          </a:prstGeom>
        </p:spPr>
      </p:pic>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3586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3086824793"/>
              </p:ext>
            </p:extLst>
          </p:nvPr>
        </p:nvGraphicFramePr>
        <p:xfrm>
          <a:off x="4467510" y="-762089"/>
          <a:ext cx="4529138" cy="2336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a:t>
            </a:r>
            <a:r>
              <a:rPr lang="en-US" sz="1200" u="sng"/>
              <a:t> Gradient Boosting Classifier</a:t>
            </a:r>
            <a:endParaRPr lang="en-US" sz="1200" u="sng">
              <a:ea typeface="+mn-lt"/>
              <a:cs typeface="+mn-lt"/>
            </a:endParaRPr>
          </a:p>
        </p:txBody>
      </p:sp>
      <p:sp>
        <p:nvSpPr>
          <p:cNvPr id="14" name="Rectangle 13">
            <a:extLst>
              <a:ext uri="{FF2B5EF4-FFF2-40B4-BE49-F238E27FC236}">
                <a16:creationId xmlns:a16="http://schemas.microsoft.com/office/drawing/2014/main" id="{0EA3EE3C-3D25-4B0C-46F5-D2C37C49DC8D}"/>
              </a:ext>
            </a:extLst>
          </p:cNvPr>
          <p:cNvSpPr/>
          <p:nvPr/>
        </p:nvSpPr>
        <p:spPr>
          <a:xfrm>
            <a:off x="2415207" y="1829899"/>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3" name="Rectangle: Rounded Corners 2">
            <a:extLst>
              <a:ext uri="{FF2B5EF4-FFF2-40B4-BE49-F238E27FC236}">
                <a16:creationId xmlns:a16="http://schemas.microsoft.com/office/drawing/2014/main" id="{976A2F25-BE09-4F81-A80C-1B09C7866833}"/>
              </a:ext>
            </a:extLst>
          </p:cNvPr>
          <p:cNvSpPr/>
          <p:nvPr/>
        </p:nvSpPr>
        <p:spPr>
          <a:xfrm>
            <a:off x="2757055" y="2189019"/>
            <a:ext cx="290430" cy="58881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ABA759F1-8C4D-431B-850D-D3E25C2A6E1D}"/>
              </a:ext>
            </a:extLst>
          </p:cNvPr>
          <p:cNvSpPr/>
          <p:nvPr/>
        </p:nvSpPr>
        <p:spPr>
          <a:xfrm>
            <a:off x="6849328" y="2189019"/>
            <a:ext cx="290430" cy="58881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2" name="object 3">
            <a:extLst>
              <a:ext uri="{FF2B5EF4-FFF2-40B4-BE49-F238E27FC236}">
                <a16:creationId xmlns:a16="http://schemas.microsoft.com/office/drawing/2014/main" id="{1D1DF695-B613-0728-8D1F-A979AD8537C3}"/>
              </a:ext>
            </a:extLst>
          </p:cNvPr>
          <p:cNvSpPr/>
          <p:nvPr/>
        </p:nvSpPr>
        <p:spPr>
          <a:xfrm>
            <a:off x="361950" y="747371"/>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3" name="Star: 5 Points 12">
            <a:extLst>
              <a:ext uri="{FF2B5EF4-FFF2-40B4-BE49-F238E27FC236}">
                <a16:creationId xmlns:a16="http://schemas.microsoft.com/office/drawing/2014/main" id="{F0EAC1AF-8F1A-464C-B7A6-07AEEB8864BA}"/>
              </a:ext>
            </a:extLst>
          </p:cNvPr>
          <p:cNvSpPr/>
          <p:nvPr/>
        </p:nvSpPr>
        <p:spPr>
          <a:xfrm>
            <a:off x="40224"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467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8481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Feature Summary </a:t>
            </a: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sp>
        <p:nvSpPr>
          <p:cNvPr id="28" name="TextBox 27">
            <a:extLst>
              <a:ext uri="{FF2B5EF4-FFF2-40B4-BE49-F238E27FC236}">
                <a16:creationId xmlns:a16="http://schemas.microsoft.com/office/drawing/2014/main" id="{179A6AC6-344A-B821-97EE-C2B13DF6E861}"/>
              </a:ext>
            </a:extLst>
          </p:cNvPr>
          <p:cNvSpPr txBox="1"/>
          <p:nvPr/>
        </p:nvSpPr>
        <p:spPr>
          <a:xfrm>
            <a:off x="271462" y="4451818"/>
            <a:ext cx="8004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Both pipelines show 3 features of high correlation: age, </a:t>
            </a:r>
            <a:r>
              <a:rPr lang="en-US" err="1"/>
              <a:t>bmi</a:t>
            </a:r>
            <a:r>
              <a:rPr lang="en-US"/>
              <a:t>, </a:t>
            </a:r>
            <a:r>
              <a:rPr lang="en-US" err="1"/>
              <a:t>avg_glucose_level</a:t>
            </a:r>
            <a:endParaRPr lang="en-US"/>
          </a:p>
        </p:txBody>
      </p:sp>
      <p:pic>
        <p:nvPicPr>
          <p:cNvPr id="4" name="Picture 3">
            <a:extLst>
              <a:ext uri="{FF2B5EF4-FFF2-40B4-BE49-F238E27FC236}">
                <a16:creationId xmlns:a16="http://schemas.microsoft.com/office/drawing/2014/main" id="{2CDCD38D-0A44-4E15-BC79-5CC070F98BC5}"/>
              </a:ext>
            </a:extLst>
          </p:cNvPr>
          <p:cNvPicPr>
            <a:picLocks noChangeAspect="1"/>
          </p:cNvPicPr>
          <p:nvPr/>
        </p:nvPicPr>
        <p:blipFill>
          <a:blip r:embed="rId2"/>
          <a:stretch>
            <a:fillRect/>
          </a:stretch>
        </p:blipFill>
        <p:spPr>
          <a:xfrm>
            <a:off x="169020" y="1420936"/>
            <a:ext cx="4052983" cy="2736701"/>
          </a:xfrm>
          <a:prstGeom prst="rect">
            <a:avLst/>
          </a:prstGeom>
        </p:spPr>
      </p:pic>
      <p:pic>
        <p:nvPicPr>
          <p:cNvPr id="7" name="Picture 6">
            <a:extLst>
              <a:ext uri="{FF2B5EF4-FFF2-40B4-BE49-F238E27FC236}">
                <a16:creationId xmlns:a16="http://schemas.microsoft.com/office/drawing/2014/main" id="{5816696D-E56D-465E-A6E3-03E147AF5922}"/>
              </a:ext>
            </a:extLst>
          </p:cNvPr>
          <p:cNvPicPr>
            <a:picLocks noChangeAspect="1"/>
          </p:cNvPicPr>
          <p:nvPr/>
        </p:nvPicPr>
        <p:blipFill>
          <a:blip r:embed="rId3"/>
          <a:stretch>
            <a:fillRect/>
          </a:stretch>
        </p:blipFill>
        <p:spPr>
          <a:xfrm>
            <a:off x="4307565" y="1420936"/>
            <a:ext cx="4160623" cy="2755574"/>
          </a:xfrm>
          <a:prstGeom prst="rect">
            <a:avLst/>
          </a:prstGeom>
        </p:spPr>
      </p:pic>
      <p:sp>
        <p:nvSpPr>
          <p:cNvPr id="8" name="Rectangle 7">
            <a:extLst>
              <a:ext uri="{FF2B5EF4-FFF2-40B4-BE49-F238E27FC236}">
                <a16:creationId xmlns:a16="http://schemas.microsoft.com/office/drawing/2014/main" id="{A6F2F98D-DFDC-4CD0-BB68-9C0AA621EFF2}"/>
              </a:ext>
            </a:extLst>
          </p:cNvPr>
          <p:cNvSpPr/>
          <p:nvPr/>
        </p:nvSpPr>
        <p:spPr>
          <a:xfrm>
            <a:off x="5072880" y="4488612"/>
            <a:ext cx="2667487" cy="295744"/>
          </a:xfrm>
          <a:prstGeom prst="rect">
            <a:avLst/>
          </a:prstGeom>
          <a:noFill/>
          <a:ln w="349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bject 3">
            <a:extLst>
              <a:ext uri="{FF2B5EF4-FFF2-40B4-BE49-F238E27FC236}">
                <a16:creationId xmlns:a16="http://schemas.microsoft.com/office/drawing/2014/main" id="{D7AF43DC-DA6C-B20D-84D5-86364AD22857}"/>
              </a:ext>
            </a:extLst>
          </p:cNvPr>
          <p:cNvSpPr/>
          <p:nvPr/>
        </p:nvSpPr>
        <p:spPr>
          <a:xfrm>
            <a:off x="304800" y="70450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graphicFrame>
        <p:nvGraphicFramePr>
          <p:cNvPr id="12" name="Diagram 6">
            <a:extLst>
              <a:ext uri="{FF2B5EF4-FFF2-40B4-BE49-F238E27FC236}">
                <a16:creationId xmlns:a16="http://schemas.microsoft.com/office/drawing/2014/main" id="{FFA9BF89-D96D-2010-FA20-6CF11ACFC19F}"/>
              </a:ext>
            </a:extLst>
          </p:cNvPr>
          <p:cNvGraphicFramePr/>
          <p:nvPr>
            <p:extLst>
              <p:ext uri="{D42A27DB-BD31-4B8C-83A1-F6EECF244321}">
                <p14:modId xmlns:p14="http://schemas.microsoft.com/office/powerpoint/2010/main" val="179461498"/>
              </p:ext>
            </p:extLst>
          </p:nvPr>
        </p:nvGraphicFramePr>
        <p:xfrm>
          <a:off x="4603241" y="-389003"/>
          <a:ext cx="4314826" cy="145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Star: 5 Points 12">
            <a:extLst>
              <a:ext uri="{FF2B5EF4-FFF2-40B4-BE49-F238E27FC236}">
                <a16:creationId xmlns:a16="http://schemas.microsoft.com/office/drawing/2014/main" id="{BD0DD001-7614-48E7-AB80-9E61CBA1834E}"/>
              </a:ext>
            </a:extLst>
          </p:cNvPr>
          <p:cNvSpPr/>
          <p:nvPr/>
        </p:nvSpPr>
        <p:spPr>
          <a:xfrm>
            <a:off x="93902" y="103730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53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845185">
              <a:lnSpc>
                <a:spcPct val="100000"/>
              </a:lnSpc>
            </a:pPr>
            <a:r>
              <a:t>Planning</a:t>
            </a:r>
            <a:r>
              <a:rPr spc="-235"/>
              <a:t> </a:t>
            </a:r>
            <a:r>
              <a:t>Analyt</a:t>
            </a:r>
            <a:r>
              <a:rPr spc="-20"/>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7</a:t>
            </a:fld>
            <a:endParaRPr spc="-5"/>
          </a:p>
        </p:txBody>
      </p:sp>
    </p:spTree>
    <p:extLst>
      <p:ext uri="{BB962C8B-B14F-4D97-AF65-F5344CB8AC3E}">
        <p14:creationId xmlns:p14="http://schemas.microsoft.com/office/powerpoint/2010/main" val="3296024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38935-6071-05E0-5979-E0542497400C}"/>
              </a:ext>
            </a:extLst>
          </p:cNvPr>
          <p:cNvSpPr txBox="1"/>
          <p:nvPr/>
        </p:nvSpPr>
        <p:spPr>
          <a:xfrm>
            <a:off x="233297" y="174582"/>
            <a:ext cx="7416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SMOTE - </a:t>
            </a:r>
            <a:r>
              <a:rPr lang="en-US" sz="1200" b="1">
                <a:latin typeface="Arial"/>
                <a:ea typeface="+mn-lt"/>
                <a:cs typeface="+mn-lt"/>
              </a:rPr>
              <a:t> Synthetic Minority Oversampling Technique </a:t>
            </a:r>
            <a:endParaRPr lang="en-US" sz="1200" b="1">
              <a:latin typeface="Arial"/>
              <a:cs typeface="Calibri"/>
            </a:endParaRPr>
          </a:p>
        </p:txBody>
      </p:sp>
      <p:pic>
        <p:nvPicPr>
          <p:cNvPr id="5" name="Picture 5" descr="Text&#10;&#10;Description automatically generated">
            <a:extLst>
              <a:ext uri="{FF2B5EF4-FFF2-40B4-BE49-F238E27FC236}">
                <a16:creationId xmlns:a16="http://schemas.microsoft.com/office/drawing/2014/main" id="{528B789D-B6D6-D84C-5CF0-A1871242C7E0}"/>
              </a:ext>
            </a:extLst>
          </p:cNvPr>
          <p:cNvPicPr>
            <a:picLocks noChangeAspect="1"/>
          </p:cNvPicPr>
          <p:nvPr/>
        </p:nvPicPr>
        <p:blipFill>
          <a:blip r:embed="rId2"/>
          <a:stretch>
            <a:fillRect/>
          </a:stretch>
        </p:blipFill>
        <p:spPr>
          <a:xfrm>
            <a:off x="5206042" y="1384296"/>
            <a:ext cx="3756804" cy="973115"/>
          </a:xfrm>
          <a:prstGeom prst="rect">
            <a:avLst/>
          </a:prstGeom>
        </p:spPr>
      </p:pic>
      <p:sp>
        <p:nvSpPr>
          <p:cNvPr id="6" name="TextBox 5">
            <a:extLst>
              <a:ext uri="{FF2B5EF4-FFF2-40B4-BE49-F238E27FC236}">
                <a16:creationId xmlns:a16="http://schemas.microsoft.com/office/drawing/2014/main" id="{4D9614A8-63F6-2B73-D860-717DA0683E0C}"/>
              </a:ext>
            </a:extLst>
          </p:cNvPr>
          <p:cNvSpPr txBox="1"/>
          <p:nvPr/>
        </p:nvSpPr>
        <p:spPr>
          <a:xfrm>
            <a:off x="278203" y="639433"/>
            <a:ext cx="83395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3C484E"/>
                </a:solidFill>
                <a:latin typeface="inherit"/>
              </a:rPr>
              <a:t>It is an </a:t>
            </a:r>
            <a:r>
              <a:rPr lang="en-US" b="1">
                <a:solidFill>
                  <a:srgbClr val="090A0B"/>
                </a:solidFill>
                <a:latin typeface="inherit"/>
              </a:rPr>
              <a:t>over-sampling technique</a:t>
            </a:r>
            <a:r>
              <a:rPr lang="en-US">
                <a:solidFill>
                  <a:srgbClr val="3C484E"/>
                </a:solidFill>
                <a:latin typeface="inherit"/>
              </a:rPr>
              <a:t> in which </a:t>
            </a:r>
            <a:r>
              <a:rPr lang="en-US" b="1" i="1">
                <a:solidFill>
                  <a:srgbClr val="090A0B"/>
                </a:solidFill>
                <a:latin typeface="inherit"/>
              </a:rPr>
              <a:t>new synthetic observations are created using the existing samples of the minority class.</a:t>
            </a:r>
          </a:p>
        </p:txBody>
      </p:sp>
      <p:pic>
        <p:nvPicPr>
          <p:cNvPr id="7" name="Picture 7" descr="Diagram&#10;&#10;Description automatically generated">
            <a:extLst>
              <a:ext uri="{FF2B5EF4-FFF2-40B4-BE49-F238E27FC236}">
                <a16:creationId xmlns:a16="http://schemas.microsoft.com/office/drawing/2014/main" id="{0AA658A6-9A6D-F81D-8E03-265B241869B2}"/>
              </a:ext>
            </a:extLst>
          </p:cNvPr>
          <p:cNvPicPr>
            <a:picLocks noChangeAspect="1"/>
          </p:cNvPicPr>
          <p:nvPr/>
        </p:nvPicPr>
        <p:blipFill>
          <a:blip r:embed="rId3"/>
          <a:stretch>
            <a:fillRect/>
          </a:stretch>
        </p:blipFill>
        <p:spPr>
          <a:xfrm>
            <a:off x="-2157" y="1558976"/>
            <a:ext cx="5104681" cy="1950067"/>
          </a:xfrm>
          <a:prstGeom prst="rect">
            <a:avLst/>
          </a:prstGeom>
        </p:spPr>
      </p:pic>
      <p:sp>
        <p:nvSpPr>
          <p:cNvPr id="8" name="TextBox 7">
            <a:extLst>
              <a:ext uri="{FF2B5EF4-FFF2-40B4-BE49-F238E27FC236}">
                <a16:creationId xmlns:a16="http://schemas.microsoft.com/office/drawing/2014/main" id="{F177147A-FA22-3FFC-BAF4-FA02F7FF0C45}"/>
              </a:ext>
            </a:extLst>
          </p:cNvPr>
          <p:cNvSpPr txBox="1"/>
          <p:nvPr/>
        </p:nvSpPr>
        <p:spPr>
          <a:xfrm>
            <a:off x="353683" y="3971386"/>
            <a:ext cx="617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SMOTE for Imbalanced Dataset (opengenus.org)</a:t>
            </a:r>
            <a:endParaRPr lang="en-US"/>
          </a:p>
        </p:txBody>
      </p:sp>
      <p:sp>
        <p:nvSpPr>
          <p:cNvPr id="9" name="TextBox 8">
            <a:extLst>
              <a:ext uri="{FF2B5EF4-FFF2-40B4-BE49-F238E27FC236}">
                <a16:creationId xmlns:a16="http://schemas.microsoft.com/office/drawing/2014/main" id="{01901375-77B6-D6EF-D62F-EB00769C2325}"/>
              </a:ext>
            </a:extLst>
          </p:cNvPr>
          <p:cNvSpPr txBox="1"/>
          <p:nvPr/>
        </p:nvSpPr>
        <p:spPr>
          <a:xfrm>
            <a:off x="312995" y="4445839"/>
            <a:ext cx="7250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(110) SMOTE - Synthetic Minority Oversampling Technique - YouTube</a:t>
            </a:r>
            <a:endParaRPr lang="en-US"/>
          </a:p>
        </p:txBody>
      </p:sp>
      <p:sp>
        <p:nvSpPr>
          <p:cNvPr id="15" name="object 3">
            <a:extLst>
              <a:ext uri="{FF2B5EF4-FFF2-40B4-BE49-F238E27FC236}">
                <a16:creationId xmlns:a16="http://schemas.microsoft.com/office/drawing/2014/main" id="{E3F360FB-6029-B4AC-38A6-C6A7858940E5}"/>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4087104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00754066"/>
              </p:ext>
            </p:extLst>
          </p:nvPr>
        </p:nvGraphicFramePr>
        <p:xfrm>
          <a:off x="4507514" y="-907642"/>
          <a:ext cx="4572000" cy="254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 name="object 4">
            <a:extLst>
              <a:ext uri="{FF2B5EF4-FFF2-40B4-BE49-F238E27FC236}">
                <a16:creationId xmlns:a16="http://schemas.microsoft.com/office/drawing/2014/main" id="{ACC92785-A6E3-849A-8FD7-2233D0AED463}"/>
              </a:ext>
            </a:extLst>
          </p:cNvPr>
          <p:cNvSpPr txBox="1"/>
          <p:nvPr/>
        </p:nvSpPr>
        <p:spPr>
          <a:xfrm>
            <a:off x="3864843" y="1012467"/>
            <a:ext cx="5096510" cy="1859483"/>
          </a:xfrm>
          <a:prstGeom prst="rect">
            <a:avLst/>
          </a:prstGeom>
        </p:spPr>
        <p:txBody>
          <a:bodyPr vert="horz" wrap="square" lIns="0" tIns="0" rIns="0" bIns="0" rtlCol="0" anchor="t">
            <a:spAutoFit/>
          </a:bodyPr>
          <a:lstStyle/>
          <a:p>
            <a:pPr marL="12700" marR="5080"/>
            <a:r>
              <a:rPr lang="en-US" sz="1000" spc="55">
                <a:solidFill>
                  <a:srgbClr val="252525"/>
                </a:solidFill>
                <a:latin typeface="Arial"/>
                <a:cs typeface="Arial"/>
              </a:rPr>
              <a:t>W</a:t>
            </a:r>
            <a:r>
              <a:rPr lang="en-US" sz="1000">
                <a:solidFill>
                  <a:srgbClr val="252525"/>
                </a:solidFill>
                <a:latin typeface="Arial"/>
                <a:cs typeface="Arial"/>
              </a:rPr>
              <a:t>e</a:t>
            </a:r>
            <a:r>
              <a:rPr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to</a:t>
            </a:r>
            <a:r>
              <a:rPr sz="1000" spc="-35">
                <a:solidFill>
                  <a:srgbClr val="252525"/>
                </a:solidFill>
                <a:latin typeface="Arial"/>
                <a:cs typeface="Arial"/>
              </a:rPr>
              <a:t> </a:t>
            </a:r>
            <a:r>
              <a:rPr sz="1000">
                <a:solidFill>
                  <a:srgbClr val="252525"/>
                </a:solidFill>
                <a:latin typeface="Arial"/>
                <a:cs typeface="Arial"/>
              </a:rPr>
              <a:t>I</a:t>
            </a:r>
            <a:r>
              <a:rPr sz="1000" spc="-5">
                <a:solidFill>
                  <a:srgbClr val="252525"/>
                </a:solidFill>
                <a:latin typeface="Arial"/>
                <a:cs typeface="Arial"/>
              </a:rPr>
              <a:t>B</a:t>
            </a:r>
            <a:r>
              <a:rPr sz="1000" spc="-15">
                <a:solidFill>
                  <a:srgbClr val="252525"/>
                </a:solidFill>
                <a:latin typeface="Arial"/>
                <a:cs typeface="Arial"/>
              </a:rPr>
              <a:t>M</a:t>
            </a:r>
            <a:r>
              <a:rPr sz="1000" spc="5">
                <a:solidFill>
                  <a:srgbClr val="252525"/>
                </a:solidFill>
                <a:latin typeface="Arial"/>
                <a:cs typeface="Arial"/>
              </a:rPr>
              <a:t>'</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A</a:t>
            </a:r>
            <a:r>
              <a:rPr sz="1000" spc="5">
                <a:solidFill>
                  <a:srgbClr val="252525"/>
                </a:solidFill>
                <a:latin typeface="Arial"/>
                <a:cs typeface="Arial"/>
              </a:rPr>
              <a:t>u</a:t>
            </a:r>
            <a:r>
              <a:rPr sz="1000">
                <a:solidFill>
                  <a:srgbClr val="252525"/>
                </a:solidFill>
                <a:latin typeface="Arial"/>
                <a:cs typeface="Arial"/>
              </a:rPr>
              <a:t>to</a:t>
            </a:r>
            <a:r>
              <a:rPr sz="1000" spc="-15">
                <a:solidFill>
                  <a:srgbClr val="252525"/>
                </a:solidFill>
                <a:latin typeface="Arial"/>
                <a:cs typeface="Arial"/>
              </a:rPr>
              <a:t> </a:t>
            </a:r>
            <a:r>
              <a:rPr sz="1000" spc="-5">
                <a:solidFill>
                  <a:srgbClr val="252525"/>
                </a:solidFill>
                <a:latin typeface="Arial"/>
                <a:cs typeface="Arial"/>
              </a:rPr>
              <a:t>A</a:t>
            </a:r>
            <a:r>
              <a:rPr sz="1000">
                <a:solidFill>
                  <a:srgbClr val="252525"/>
                </a:solidFill>
                <a:latin typeface="Arial"/>
                <a:cs typeface="Arial"/>
              </a:rPr>
              <a:t>I</a:t>
            </a:r>
            <a:r>
              <a:rPr sz="1000" spc="5">
                <a:solidFill>
                  <a:srgbClr val="252525"/>
                </a:solidFill>
                <a:latin typeface="Arial"/>
                <a:cs typeface="Arial"/>
              </a:rPr>
              <a:t> u</a:t>
            </a:r>
            <a:r>
              <a:rPr sz="1000">
                <a:solidFill>
                  <a:srgbClr val="252525"/>
                </a:solidFill>
                <a:latin typeface="Arial"/>
                <a:cs typeface="Arial"/>
              </a:rPr>
              <a:t>s</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100">
                <a:solidFill>
                  <a:srgbClr val="252525"/>
                </a:solidFill>
                <a:latin typeface="Arial"/>
                <a:cs typeface="Arial"/>
              </a:rPr>
              <a:t> </a:t>
            </a:r>
            <a:r>
              <a:rPr lang="en-US" sz="1000" b="1">
                <a:solidFill>
                  <a:srgbClr val="252525"/>
                </a:solidFill>
                <a:latin typeface="Arial"/>
                <a:cs typeface="Arial"/>
              </a:rPr>
              <a:t>STROKE </a:t>
            </a:r>
            <a:r>
              <a:rPr lang="en-US" sz="1000" b="1" spc="5">
                <a:solidFill>
                  <a:srgbClr val="252525"/>
                </a:solidFill>
                <a:latin typeface="Arial"/>
                <a:cs typeface="Arial"/>
              </a:rPr>
              <a:t>a</a:t>
            </a:r>
            <a:r>
              <a:rPr lang="en-US" sz="1000" b="1">
                <a:solidFill>
                  <a:srgbClr val="252525"/>
                </a:solidFill>
                <a:latin typeface="Arial"/>
                <a:cs typeface="Arial"/>
              </a:rPr>
              <a:t>s</a:t>
            </a:r>
            <a:r>
              <a:rPr sz="1000" b="1" spc="-15">
                <a:solidFill>
                  <a:srgbClr val="252525"/>
                </a:solidFill>
                <a:latin typeface="Arial"/>
                <a:cs typeface="Arial"/>
              </a:rPr>
              <a:t> </a:t>
            </a:r>
            <a:r>
              <a:rPr sz="1000" b="1" spc="5">
                <a:solidFill>
                  <a:srgbClr val="252525"/>
                </a:solidFill>
                <a:latin typeface="Arial"/>
                <a:cs typeface="Arial"/>
              </a:rPr>
              <a:t>t</a:t>
            </a:r>
            <a:r>
              <a:rPr sz="1000" b="1" spc="-10">
                <a:solidFill>
                  <a:srgbClr val="252525"/>
                </a:solidFill>
                <a:latin typeface="Arial"/>
                <a:cs typeface="Arial"/>
              </a:rPr>
              <a:t>h</a:t>
            </a:r>
            <a:r>
              <a:rPr sz="1000" b="1">
                <a:solidFill>
                  <a:srgbClr val="252525"/>
                </a:solidFill>
                <a:latin typeface="Arial"/>
                <a:cs typeface="Arial"/>
              </a:rPr>
              <a:t>e</a:t>
            </a:r>
            <a:r>
              <a:rPr sz="1000" b="1" spc="5">
                <a:solidFill>
                  <a:srgbClr val="252525"/>
                </a:solidFill>
                <a:latin typeface="Arial"/>
                <a:cs typeface="Arial"/>
              </a:rPr>
              <a:t> </a:t>
            </a:r>
            <a:r>
              <a:rPr sz="1000" b="1" spc="10">
                <a:solidFill>
                  <a:srgbClr val="252525"/>
                </a:solidFill>
                <a:latin typeface="Arial"/>
                <a:cs typeface="Arial"/>
              </a:rPr>
              <a:t>p</a:t>
            </a:r>
            <a:r>
              <a:rPr sz="1000" b="1" spc="-10">
                <a:solidFill>
                  <a:srgbClr val="252525"/>
                </a:solidFill>
                <a:latin typeface="Arial"/>
                <a:cs typeface="Arial"/>
              </a:rPr>
              <a:t>r</a:t>
            </a:r>
            <a:r>
              <a:rPr sz="1000" b="1" spc="5">
                <a:solidFill>
                  <a:srgbClr val="252525"/>
                </a:solidFill>
                <a:latin typeface="Arial"/>
                <a:cs typeface="Arial"/>
              </a:rPr>
              <a:t>e</a:t>
            </a:r>
            <a:r>
              <a:rPr sz="1000" b="1" spc="10">
                <a:solidFill>
                  <a:srgbClr val="252525"/>
                </a:solidFill>
                <a:latin typeface="Arial"/>
                <a:cs typeface="Arial"/>
              </a:rPr>
              <a:t>d</a:t>
            </a:r>
            <a:r>
              <a:rPr sz="1000" b="1">
                <a:solidFill>
                  <a:srgbClr val="252525"/>
                </a:solidFill>
                <a:latin typeface="Arial"/>
                <a:cs typeface="Arial"/>
              </a:rPr>
              <a:t>i</a:t>
            </a:r>
            <a:r>
              <a:rPr sz="1000" b="1" spc="5">
                <a:solidFill>
                  <a:srgbClr val="252525"/>
                </a:solidFill>
                <a:latin typeface="Arial"/>
                <a:cs typeface="Arial"/>
              </a:rPr>
              <a:t>ct</a:t>
            </a:r>
            <a:r>
              <a:rPr sz="1000" b="1">
                <a:solidFill>
                  <a:srgbClr val="252525"/>
                </a:solidFill>
                <a:latin typeface="Arial"/>
                <a:cs typeface="Arial"/>
              </a:rPr>
              <a:t>i</a:t>
            </a:r>
            <a:r>
              <a:rPr sz="1000" b="1" spc="10">
                <a:solidFill>
                  <a:srgbClr val="252525"/>
                </a:solidFill>
                <a:latin typeface="Arial"/>
                <a:cs typeface="Arial"/>
              </a:rPr>
              <a:t>o</a:t>
            </a:r>
            <a:r>
              <a:rPr sz="1000" b="1">
                <a:solidFill>
                  <a:srgbClr val="252525"/>
                </a:solidFill>
                <a:latin typeface="Arial"/>
                <a:cs typeface="Arial"/>
              </a:rPr>
              <a:t>n</a:t>
            </a:r>
            <a:r>
              <a:rPr sz="1000" b="1" spc="-50">
                <a:solidFill>
                  <a:srgbClr val="252525"/>
                </a:solidFill>
                <a:latin typeface="Arial"/>
                <a:cs typeface="Arial"/>
              </a:rPr>
              <a:t> </a:t>
            </a:r>
            <a:r>
              <a:rPr sz="1000" b="1" spc="5">
                <a:solidFill>
                  <a:srgbClr val="252525"/>
                </a:solidFill>
                <a:latin typeface="Arial"/>
                <a:cs typeface="Arial"/>
              </a:rPr>
              <a:t>c</a:t>
            </a:r>
            <a:r>
              <a:rPr sz="1000" b="1" spc="10">
                <a:solidFill>
                  <a:srgbClr val="252525"/>
                </a:solidFill>
                <a:latin typeface="Arial"/>
                <a:cs typeface="Arial"/>
              </a:rPr>
              <a:t>o</a:t>
            </a:r>
            <a:r>
              <a:rPr sz="1000" b="1">
                <a:solidFill>
                  <a:srgbClr val="252525"/>
                </a:solidFill>
                <a:latin typeface="Arial"/>
                <a:cs typeface="Arial"/>
              </a:rPr>
              <a:t>l</a:t>
            </a:r>
            <a:r>
              <a:rPr sz="1000" b="1" spc="-10">
                <a:solidFill>
                  <a:srgbClr val="252525"/>
                </a:solidFill>
                <a:latin typeface="Arial"/>
                <a:cs typeface="Arial"/>
              </a:rPr>
              <a:t>um</a:t>
            </a:r>
            <a:r>
              <a:rPr sz="1000" b="1">
                <a:solidFill>
                  <a:srgbClr val="252525"/>
                </a:solidFill>
                <a:latin typeface="Arial"/>
                <a:cs typeface="Arial"/>
              </a:rPr>
              <a:t>n</a:t>
            </a:r>
            <a:r>
              <a:rPr sz="1000" b="1" spc="-6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 </a:t>
            </a:r>
            <a:r>
              <a:rPr lang="en-US" sz="1000" spc="5">
                <a:solidFill>
                  <a:srgbClr val="252525"/>
                </a:solidFill>
                <a:latin typeface="Arial"/>
                <a:cs typeface="Arial"/>
              </a:rPr>
              <a:t>whether a patient would suffer a stroke</a:t>
            </a:r>
            <a:r>
              <a:rPr sz="1000">
                <a:solidFill>
                  <a:srgbClr val="252525"/>
                </a:solidFill>
                <a:latin typeface="Arial"/>
                <a:cs typeface="Arial"/>
              </a:rPr>
              <a:t>.</a:t>
            </a:r>
            <a:r>
              <a:rPr sz="1000" spc="-105">
                <a:solidFill>
                  <a:srgbClr val="252525"/>
                </a:solidFill>
                <a:latin typeface="Arial"/>
                <a:cs typeface="Arial"/>
              </a:rPr>
              <a:t> </a:t>
            </a:r>
            <a:r>
              <a:rPr sz="1000" spc="-10">
                <a:solidFill>
                  <a:srgbClr val="252525"/>
                </a:solidFill>
                <a:latin typeface="Arial"/>
                <a:cs typeface="Arial"/>
              </a:rPr>
              <a:t>A</a:t>
            </a:r>
            <a:r>
              <a:rPr sz="1000" spc="-35">
                <a:solidFill>
                  <a:srgbClr val="252525"/>
                </a:solidFill>
                <a:latin typeface="Arial"/>
                <a:cs typeface="Arial"/>
              </a:rPr>
              <a:t>m</a:t>
            </a:r>
            <a:r>
              <a:rPr sz="1000">
                <a:solidFill>
                  <a:srgbClr val="252525"/>
                </a:solidFill>
                <a:latin typeface="Arial"/>
                <a:cs typeface="Arial"/>
              </a:rPr>
              <a:t>ongst a</a:t>
            </a:r>
            <a:r>
              <a:rPr sz="1000" spc="15">
                <a:solidFill>
                  <a:srgbClr val="252525"/>
                </a:solidFill>
                <a:latin typeface="Arial"/>
                <a:cs typeface="Arial"/>
              </a:rPr>
              <a:t>l</a:t>
            </a:r>
            <a:r>
              <a:rPr sz="1000">
                <a:solidFill>
                  <a:srgbClr val="252525"/>
                </a:solidFill>
                <a:latin typeface="Arial"/>
                <a:cs typeface="Arial"/>
              </a:rPr>
              <a:t>l</a:t>
            </a:r>
            <a:r>
              <a:rPr sz="1000" spc="-4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8</a:t>
            </a:r>
            <a:r>
              <a:rPr sz="1000" spc="-15">
                <a:solidFill>
                  <a:srgbClr val="252525"/>
                </a:solidFill>
                <a:latin typeface="Arial"/>
                <a:cs typeface="Arial"/>
              </a:rPr>
              <a:t> </a:t>
            </a:r>
            <a:r>
              <a:rPr sz="1000">
                <a:solidFill>
                  <a:srgbClr val="252525"/>
                </a:solidFill>
                <a:latin typeface="Arial"/>
                <a:cs typeface="Arial"/>
              </a:rPr>
              <a:t>p</a:t>
            </a:r>
            <a:r>
              <a:rPr sz="1000" spc="15">
                <a:solidFill>
                  <a:srgbClr val="252525"/>
                </a:solidFill>
                <a:latin typeface="Arial"/>
                <a:cs typeface="Arial"/>
              </a:rPr>
              <a:t>i</a:t>
            </a:r>
            <a:r>
              <a:rPr sz="1000">
                <a:solidFill>
                  <a:srgbClr val="252525"/>
                </a:solidFill>
                <a:latin typeface="Arial"/>
                <a:cs typeface="Arial"/>
              </a:rPr>
              <a:t>pe</a:t>
            </a:r>
            <a:r>
              <a:rPr sz="1000" spc="15">
                <a:solidFill>
                  <a:srgbClr val="252525"/>
                </a:solidFill>
                <a:latin typeface="Arial"/>
                <a:cs typeface="Arial"/>
              </a:rPr>
              <a:t>l</a:t>
            </a:r>
            <a:r>
              <a:rPr sz="1000">
                <a:solidFill>
                  <a:srgbClr val="252525"/>
                </a:solidFill>
                <a:latin typeface="Arial"/>
                <a:cs typeface="Arial"/>
              </a:rPr>
              <a:t>in</a:t>
            </a:r>
            <a:r>
              <a:rPr sz="1000" spc="-15">
                <a:solidFill>
                  <a:srgbClr val="252525"/>
                </a:solidFill>
                <a:latin typeface="Arial"/>
                <a:cs typeface="Arial"/>
              </a:rPr>
              <a:t>e</a:t>
            </a:r>
            <a:r>
              <a:rPr sz="1000">
                <a:solidFill>
                  <a:srgbClr val="252525"/>
                </a:solidFill>
                <a:latin typeface="Arial"/>
                <a:cs typeface="Arial"/>
              </a:rPr>
              <a:t>s</a:t>
            </a:r>
            <a:r>
              <a:rPr sz="1000" spc="-60">
                <a:solidFill>
                  <a:srgbClr val="252525"/>
                </a:solidFill>
                <a:latin typeface="Arial"/>
                <a:cs typeface="Arial"/>
              </a:rPr>
              <a:t> </a:t>
            </a:r>
            <a:r>
              <a:rPr sz="1000">
                <a:solidFill>
                  <a:srgbClr val="252525"/>
                </a:solidFill>
                <a:latin typeface="Arial"/>
                <a:cs typeface="Arial"/>
              </a:rPr>
              <a:t>gene</a:t>
            </a:r>
            <a:r>
              <a:rPr sz="1000" spc="5">
                <a:solidFill>
                  <a:srgbClr val="252525"/>
                </a:solidFill>
                <a:latin typeface="Arial"/>
                <a:cs typeface="Arial"/>
              </a:rPr>
              <a:t>r</a:t>
            </a:r>
            <a:r>
              <a:rPr sz="1000">
                <a:solidFill>
                  <a:srgbClr val="252525"/>
                </a:solidFill>
                <a:latin typeface="Arial"/>
                <a:cs typeface="Arial"/>
              </a:rPr>
              <a:t>at</a:t>
            </a:r>
            <a:r>
              <a:rPr sz="1000" spc="5">
                <a:solidFill>
                  <a:srgbClr val="252525"/>
                </a:solidFill>
                <a:latin typeface="Arial"/>
                <a:cs typeface="Arial"/>
              </a:rPr>
              <a:t>e</a:t>
            </a:r>
            <a:r>
              <a:rPr sz="1000">
                <a:solidFill>
                  <a:srgbClr val="252525"/>
                </a:solidFill>
                <a:latin typeface="Arial"/>
                <a:cs typeface="Arial"/>
              </a:rPr>
              <a:t>d</a:t>
            </a:r>
            <a:r>
              <a:rPr sz="1000" spc="-75">
                <a:solidFill>
                  <a:srgbClr val="252525"/>
                </a:solidFill>
                <a:latin typeface="Arial"/>
                <a:cs typeface="Arial"/>
              </a:rPr>
              <a:t> </a:t>
            </a:r>
            <a:r>
              <a:rPr sz="1000">
                <a:solidFill>
                  <a:srgbClr val="252525"/>
                </a:solidFill>
                <a:latin typeface="Arial"/>
                <a:cs typeface="Arial"/>
              </a:rPr>
              <a:t>after</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unn</a:t>
            </a:r>
            <a:r>
              <a:rPr sz="1000" spc="15">
                <a:solidFill>
                  <a:srgbClr val="252525"/>
                </a:solidFill>
                <a:latin typeface="Arial"/>
                <a:cs typeface="Arial"/>
              </a:rPr>
              <a:t>i</a:t>
            </a:r>
            <a:r>
              <a:rPr sz="1000" spc="-20">
                <a:solidFill>
                  <a:srgbClr val="252525"/>
                </a:solidFill>
                <a:latin typeface="Arial"/>
                <a:cs typeface="Arial"/>
              </a:rPr>
              <a:t>n</a:t>
            </a:r>
            <a:r>
              <a:rPr sz="1000">
                <a:solidFill>
                  <a:srgbClr val="252525"/>
                </a:solidFill>
                <a:latin typeface="Arial"/>
                <a:cs typeface="Arial"/>
              </a:rPr>
              <a:t>g </a:t>
            </a:r>
            <a:r>
              <a:rPr sz="1000" spc="-10" err="1">
                <a:solidFill>
                  <a:srgbClr val="252525"/>
                </a:solidFill>
                <a:latin typeface="Arial"/>
                <a:cs typeface="Arial"/>
              </a:rPr>
              <a:t>A</a:t>
            </a:r>
            <a:r>
              <a:rPr sz="1000" err="1">
                <a:solidFill>
                  <a:srgbClr val="252525"/>
                </a:solidFill>
                <a:latin typeface="Arial"/>
                <a:cs typeface="Arial"/>
              </a:rPr>
              <a:t>uto</a:t>
            </a:r>
            <a:r>
              <a:rPr sz="1000" spc="-10" err="1">
                <a:solidFill>
                  <a:srgbClr val="252525"/>
                </a:solidFill>
                <a:latin typeface="Arial"/>
                <a:cs typeface="Arial"/>
              </a:rPr>
              <a:t>AI</a:t>
            </a:r>
            <a:r>
              <a:rPr sz="1000">
                <a:solidFill>
                  <a:srgbClr val="252525"/>
                </a:solidFill>
                <a:latin typeface="Arial"/>
                <a:cs typeface="Arial"/>
              </a:rPr>
              <a:t>,</a:t>
            </a:r>
            <a:r>
              <a:rPr sz="1000" spc="-40">
                <a:solidFill>
                  <a:srgbClr val="252525"/>
                </a:solidFill>
                <a:latin typeface="Arial"/>
                <a:cs typeface="Arial"/>
              </a:rPr>
              <a:t> </a:t>
            </a:r>
            <a:r>
              <a:rPr sz="1000">
                <a:solidFill>
                  <a:srgbClr val="252525"/>
                </a:solidFill>
                <a:latin typeface="Arial"/>
                <a:cs typeface="Arial"/>
              </a:rPr>
              <a:t>the</a:t>
            </a:r>
            <a:r>
              <a:rPr sz="1000" spc="-15">
                <a:solidFill>
                  <a:srgbClr val="252525"/>
                </a:solidFill>
                <a:latin typeface="Arial"/>
                <a:cs typeface="Arial"/>
              </a:rPr>
              <a:t> </a:t>
            </a:r>
            <a:r>
              <a:rPr sz="1000" b="1" spc="-10">
                <a:solidFill>
                  <a:srgbClr val="252525"/>
                </a:solidFill>
                <a:latin typeface="Arial"/>
                <a:cs typeface="Arial"/>
              </a:rPr>
              <a:t>P</a:t>
            </a:r>
            <a:r>
              <a:rPr sz="1000" b="1">
                <a:solidFill>
                  <a:srgbClr val="252525"/>
                </a:solidFill>
                <a:latin typeface="Arial"/>
                <a:cs typeface="Arial"/>
              </a:rPr>
              <a:t>i</a:t>
            </a:r>
            <a:r>
              <a:rPr sz="1000" b="1" spc="5">
                <a:solidFill>
                  <a:srgbClr val="252525"/>
                </a:solidFill>
                <a:latin typeface="Arial"/>
                <a:cs typeface="Arial"/>
              </a:rPr>
              <a:t>p</a:t>
            </a:r>
            <a:r>
              <a:rPr sz="1000" b="1">
                <a:solidFill>
                  <a:srgbClr val="252525"/>
                </a:solidFill>
                <a:latin typeface="Arial"/>
                <a:cs typeface="Arial"/>
              </a:rPr>
              <a:t>eli</a:t>
            </a:r>
            <a:r>
              <a:rPr sz="1000" b="1" spc="-15">
                <a:solidFill>
                  <a:srgbClr val="252525"/>
                </a:solidFill>
                <a:latin typeface="Arial"/>
                <a:cs typeface="Arial"/>
              </a:rPr>
              <a:t>n</a:t>
            </a:r>
            <a:r>
              <a:rPr sz="1000" b="1">
                <a:solidFill>
                  <a:srgbClr val="252525"/>
                </a:solidFill>
                <a:latin typeface="Arial"/>
                <a:cs typeface="Arial"/>
              </a:rPr>
              <a:t>e</a:t>
            </a:r>
            <a:r>
              <a:rPr sz="1000" b="1" spc="-40">
                <a:solidFill>
                  <a:srgbClr val="252525"/>
                </a:solidFill>
                <a:latin typeface="Arial"/>
                <a:cs typeface="Arial"/>
              </a:rPr>
              <a:t> </a:t>
            </a:r>
            <a:r>
              <a:rPr sz="1000" b="1">
                <a:solidFill>
                  <a:srgbClr val="252525"/>
                </a:solidFill>
                <a:latin typeface="Arial"/>
                <a:cs typeface="Arial"/>
              </a:rPr>
              <a:t>1</a:t>
            </a:r>
            <a:r>
              <a:rPr sz="1000" b="1" spc="-20">
                <a:solidFill>
                  <a:srgbClr val="252525"/>
                </a:solidFill>
                <a:latin typeface="Arial"/>
                <a:cs typeface="Arial"/>
              </a:rPr>
              <a:t> </a:t>
            </a:r>
            <a:r>
              <a:rPr sz="1000" b="1">
                <a:solidFill>
                  <a:srgbClr val="252525"/>
                </a:solidFill>
                <a:latin typeface="Arial"/>
                <a:cs typeface="Arial"/>
              </a:rPr>
              <a:t>wi</a:t>
            </a:r>
            <a:r>
              <a:rPr sz="1000" b="1" spc="5">
                <a:solidFill>
                  <a:srgbClr val="252525"/>
                </a:solidFill>
                <a:latin typeface="Arial"/>
                <a:cs typeface="Arial"/>
              </a:rPr>
              <a:t>t</a:t>
            </a:r>
            <a:r>
              <a:rPr sz="1000" b="1">
                <a:solidFill>
                  <a:srgbClr val="252525"/>
                </a:solidFill>
                <a:latin typeface="Arial"/>
                <a:cs typeface="Arial"/>
              </a:rPr>
              <a:t>h</a:t>
            </a:r>
            <a:r>
              <a:rPr sz="1000" b="1" spc="-15">
                <a:solidFill>
                  <a:srgbClr val="252525"/>
                </a:solidFill>
                <a:latin typeface="Arial"/>
                <a:cs typeface="Arial"/>
              </a:rPr>
              <a:t> </a:t>
            </a:r>
            <a:r>
              <a:rPr sz="1000" b="1">
                <a:solidFill>
                  <a:srgbClr val="252525"/>
                </a:solidFill>
                <a:latin typeface="Arial"/>
                <a:cs typeface="Arial"/>
              </a:rPr>
              <a:t>a</a:t>
            </a:r>
            <a:r>
              <a:rPr lang="en-US" sz="1000" b="1" spc="-20">
                <a:solidFill>
                  <a:srgbClr val="252525"/>
                </a:solidFill>
                <a:latin typeface="Arial"/>
                <a:cs typeface="Arial"/>
              </a:rPr>
              <a:t> Decision Tree</a:t>
            </a:r>
            <a:r>
              <a:rPr sz="1000" b="1" spc="-35">
                <a:solidFill>
                  <a:srgbClr val="252525"/>
                </a:solidFill>
                <a:latin typeface="Arial"/>
                <a:cs typeface="Arial"/>
              </a:rPr>
              <a:t> </a:t>
            </a:r>
            <a:r>
              <a:rPr sz="1000" b="1" spc="-5">
                <a:solidFill>
                  <a:srgbClr val="252525"/>
                </a:solidFill>
                <a:latin typeface="Arial"/>
                <a:cs typeface="Arial"/>
              </a:rPr>
              <a:t>C</a:t>
            </a:r>
            <a:r>
              <a:rPr sz="1000" b="1">
                <a:solidFill>
                  <a:srgbClr val="252525"/>
                </a:solidFill>
                <a:latin typeface="Arial"/>
                <a:cs typeface="Arial"/>
              </a:rPr>
              <a:t>lassi</a:t>
            </a:r>
            <a:r>
              <a:rPr sz="1000" b="1" spc="5">
                <a:solidFill>
                  <a:srgbClr val="252525"/>
                </a:solidFill>
                <a:latin typeface="Arial"/>
                <a:cs typeface="Arial"/>
              </a:rPr>
              <a:t>f</a:t>
            </a:r>
            <a:r>
              <a:rPr sz="1000" b="1">
                <a:solidFill>
                  <a:srgbClr val="252525"/>
                </a:solidFill>
                <a:latin typeface="Arial"/>
                <a:cs typeface="Arial"/>
              </a:rPr>
              <a:t>ier</a:t>
            </a:r>
            <a:r>
              <a:rPr sz="1000" b="1" spc="-30">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go</a:t>
            </a:r>
            <a:r>
              <a:rPr sz="1000" spc="5">
                <a:solidFill>
                  <a:srgbClr val="252525"/>
                </a:solidFill>
                <a:latin typeface="Arial"/>
                <a:cs typeface="Arial"/>
              </a:rPr>
              <a:t>r</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h</a:t>
            </a:r>
            <a:r>
              <a:rPr sz="1000">
                <a:solidFill>
                  <a:srgbClr val="252525"/>
                </a:solidFill>
                <a:latin typeface="Arial"/>
                <a:cs typeface="Arial"/>
              </a:rPr>
              <a:t>m</a:t>
            </a:r>
            <a:r>
              <a:rPr sz="1000" spc="-55">
                <a:solidFill>
                  <a:srgbClr val="252525"/>
                </a:solidFill>
                <a:latin typeface="Arial"/>
                <a:cs typeface="Arial"/>
              </a:rPr>
              <a:t> </a:t>
            </a:r>
            <a:r>
              <a:rPr sz="1000">
                <a:solidFill>
                  <a:srgbClr val="252525"/>
                </a:solidFill>
                <a:latin typeface="Arial"/>
                <a:cs typeface="Arial"/>
              </a:rPr>
              <a:t>has</a:t>
            </a:r>
            <a:r>
              <a:rPr sz="1000" spc="-40">
                <a:solidFill>
                  <a:srgbClr val="252525"/>
                </a:solidFill>
                <a:latin typeface="Arial"/>
                <a:cs typeface="Arial"/>
              </a:rPr>
              <a:t> </a:t>
            </a:r>
            <a:r>
              <a:rPr sz="1000">
                <a:solidFill>
                  <a:srgbClr val="252525"/>
                </a:solidFill>
                <a:latin typeface="Arial"/>
                <a:cs typeface="Arial"/>
              </a:rPr>
              <a:t>the</a:t>
            </a:r>
            <a:r>
              <a:rPr sz="1000" spc="-20">
                <a:solidFill>
                  <a:srgbClr val="252525"/>
                </a:solidFill>
                <a:latin typeface="Arial"/>
                <a:cs typeface="Arial"/>
              </a:rPr>
              <a:t> </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ghest</a:t>
            </a:r>
            <a:r>
              <a:rPr sz="1000" spc="-60">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ank </a:t>
            </a:r>
            <a:r>
              <a:rPr sz="1000" spc="-20">
                <a:solidFill>
                  <a:srgbClr val="252525"/>
                </a:solidFill>
                <a:latin typeface="Arial"/>
                <a:cs typeface="Arial"/>
              </a:rPr>
              <a:t>w</a:t>
            </a:r>
            <a:r>
              <a:rPr sz="1000" spc="15">
                <a:solidFill>
                  <a:srgbClr val="252525"/>
                </a:solidFill>
                <a:latin typeface="Arial"/>
                <a:cs typeface="Arial"/>
              </a:rPr>
              <a:t>i</a:t>
            </a:r>
            <a:r>
              <a:rPr sz="1000">
                <a:solidFill>
                  <a:srgbClr val="252525"/>
                </a:solidFill>
                <a:latin typeface="Arial"/>
                <a:cs typeface="Arial"/>
              </a:rPr>
              <a:t>th</a:t>
            </a:r>
            <a:r>
              <a:rPr sz="1000" spc="5">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 </a:t>
            </a:r>
            <a:r>
              <a:rPr sz="1000" spc="-35">
                <a:solidFill>
                  <a:srgbClr val="252525"/>
                </a:solidFill>
                <a:latin typeface="Arial"/>
                <a:cs typeface="Arial"/>
              </a:rPr>
              <a:t>m</a:t>
            </a:r>
            <a:r>
              <a:rPr sz="1000" spc="5">
                <a:solidFill>
                  <a:srgbClr val="252525"/>
                </a:solidFill>
                <a:latin typeface="Arial"/>
                <a:cs typeface="Arial"/>
              </a:rPr>
              <a:t>ode</a:t>
            </a:r>
            <a:r>
              <a:rPr sz="1000">
                <a:solidFill>
                  <a:srgbClr val="252525"/>
                </a:solidFill>
                <a:latin typeface="Arial"/>
                <a:cs typeface="Arial"/>
              </a:rPr>
              <a:t>l</a:t>
            </a:r>
            <a:r>
              <a:rPr sz="1000" spc="-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lang="en-US" sz="1000" spc="-30">
                <a:solidFill>
                  <a:srgbClr val="252525"/>
                </a:solidFill>
                <a:latin typeface="Arial"/>
                <a:cs typeface="Arial"/>
              </a:rPr>
              <a:t> </a:t>
            </a:r>
            <a:r>
              <a:rPr lang="en-US" sz="1000" b="1" spc="-30">
                <a:solidFill>
                  <a:srgbClr val="252525"/>
                </a:solidFill>
                <a:latin typeface="Arial"/>
                <a:cs typeface="Arial"/>
              </a:rPr>
              <a:t>96.3</a:t>
            </a:r>
            <a:r>
              <a:rPr sz="1000" b="1">
                <a:solidFill>
                  <a:srgbClr val="252525"/>
                </a:solidFill>
                <a:latin typeface="Arial"/>
                <a:cs typeface="Arial"/>
              </a:rPr>
              <a:t>%</a:t>
            </a:r>
            <a:r>
              <a:rPr sz="1000" b="1" spc="-30">
                <a:solidFill>
                  <a:srgbClr val="252525"/>
                </a:solidFill>
                <a:latin typeface="Arial"/>
                <a:cs typeface="Arial"/>
              </a:rPr>
              <a:t> </a:t>
            </a:r>
            <a:r>
              <a:rPr lang="en-US" sz="1000" b="1" spc="-10">
                <a:solidFill>
                  <a:srgbClr val="252525"/>
                </a:solidFill>
                <a:latin typeface="Arial"/>
                <a:cs typeface="Arial"/>
              </a:rPr>
              <a:t>Recall.</a:t>
            </a:r>
            <a:endParaRPr lang="en-US" sz="1000">
              <a:solidFill>
                <a:srgbClr val="252525"/>
              </a:solidFill>
              <a:latin typeface="Arial"/>
              <a:cs typeface="Arial"/>
            </a:endParaRPr>
          </a:p>
          <a:p>
            <a:pPr>
              <a:lnSpc>
                <a:spcPct val="100000"/>
              </a:lnSpc>
              <a:spcBef>
                <a:spcPts val="50"/>
              </a:spcBef>
            </a:pPr>
            <a:endParaRPr sz="1000">
              <a:latin typeface="Times New Roman"/>
              <a:cs typeface="Times New Roman"/>
            </a:endParaRPr>
          </a:p>
          <a:p>
            <a:pPr marL="12700" marR="104775"/>
            <a:r>
              <a:rPr sz="1000" spc="-5">
                <a:solidFill>
                  <a:srgbClr val="252525"/>
                </a:solidFill>
                <a:latin typeface="Arial"/>
                <a:cs typeface="Arial"/>
              </a:rPr>
              <a:t>A</a:t>
            </a:r>
            <a:r>
              <a:rPr sz="1000">
                <a:solidFill>
                  <a:srgbClr val="252525"/>
                </a:solidFill>
                <a:latin typeface="Arial"/>
                <a:cs typeface="Arial"/>
              </a:rPr>
              <a:t>ft</a:t>
            </a:r>
            <a:r>
              <a:rPr sz="1000" spc="5">
                <a:solidFill>
                  <a:srgbClr val="252525"/>
                </a:solidFill>
                <a:latin typeface="Arial"/>
                <a:cs typeface="Arial"/>
              </a:rPr>
              <a:t>e</a:t>
            </a:r>
            <a:r>
              <a:rPr sz="1000">
                <a:solidFill>
                  <a:srgbClr val="252525"/>
                </a:solidFill>
                <a:latin typeface="Arial"/>
                <a:cs typeface="Arial"/>
              </a:rPr>
              <a:t>r</a:t>
            </a:r>
            <a:r>
              <a:rPr sz="1000" spc="-10">
                <a:solidFill>
                  <a:srgbClr val="252525"/>
                </a:solidFill>
                <a:latin typeface="Arial"/>
                <a:cs typeface="Arial"/>
              </a:rPr>
              <a:t> </a:t>
            </a:r>
            <a:r>
              <a:rPr sz="1000" spc="15">
                <a:solidFill>
                  <a:srgbClr val="252525"/>
                </a:solidFill>
                <a:latin typeface="Arial"/>
                <a:cs typeface="Arial"/>
              </a:rPr>
              <a:t>l</a:t>
            </a:r>
            <a:r>
              <a:rPr sz="1000" spc="5">
                <a:solidFill>
                  <a:srgbClr val="252525"/>
                </a:solidFill>
                <a:latin typeface="Arial"/>
                <a:cs typeface="Arial"/>
              </a:rPr>
              <a:t>oo</a:t>
            </a:r>
            <a:r>
              <a:rPr sz="1000">
                <a:solidFill>
                  <a:srgbClr val="252525"/>
                </a:solidFill>
                <a:latin typeface="Arial"/>
                <a:cs typeface="Arial"/>
              </a:rPr>
              <a:t>k</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hroug</a:t>
            </a:r>
            <a:r>
              <a:rPr sz="1000">
                <a:solidFill>
                  <a:srgbClr val="252525"/>
                </a:solidFill>
                <a:latin typeface="Arial"/>
                <a:cs typeface="Arial"/>
              </a:rPr>
              <a:t>h</a:t>
            </a:r>
            <a:r>
              <a:rPr sz="1000" spc="-5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t</a:t>
            </a:r>
            <a:r>
              <a:rPr sz="1000" spc="5">
                <a:solidFill>
                  <a:srgbClr val="252525"/>
                </a:solidFill>
                <a:latin typeface="Arial"/>
                <a:cs typeface="Arial"/>
              </a:rPr>
              <a:t>he</a:t>
            </a:r>
            <a:r>
              <a:rPr sz="1000">
                <a:solidFill>
                  <a:srgbClr val="252525"/>
                </a:solidFill>
                <a:latin typeface="Arial"/>
                <a:cs typeface="Arial"/>
              </a:rPr>
              <a:t>r</a:t>
            </a:r>
            <a:r>
              <a:rPr sz="1000" spc="-3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o</a:t>
            </a:r>
            <a:r>
              <a:rPr sz="1000">
                <a:solidFill>
                  <a:srgbClr val="252525"/>
                </a:solidFill>
                <a:latin typeface="Arial"/>
                <a:cs typeface="Arial"/>
              </a:rPr>
              <a:t>p</a:t>
            </a:r>
            <a:r>
              <a:rPr sz="1000" spc="-15">
                <a:solidFill>
                  <a:srgbClr val="252525"/>
                </a:solidFill>
                <a:latin typeface="Arial"/>
                <a:cs typeface="Arial"/>
              </a:rPr>
              <a:t> </a:t>
            </a:r>
            <a:r>
              <a:rPr sz="1000" spc="5">
                <a:solidFill>
                  <a:srgbClr val="252525"/>
                </a:solidFill>
                <a:latin typeface="Arial"/>
                <a:cs typeface="Arial"/>
              </a:rPr>
              <a:t>ran</a:t>
            </a:r>
            <a:r>
              <a:rPr sz="1000">
                <a:solidFill>
                  <a:srgbClr val="252525"/>
                </a:solidFill>
                <a:latin typeface="Arial"/>
                <a:cs typeface="Arial"/>
              </a:rPr>
              <a:t>k</a:t>
            </a:r>
            <a:r>
              <a:rPr sz="1000" spc="5">
                <a:solidFill>
                  <a:srgbClr val="252525"/>
                </a:solidFill>
                <a:latin typeface="Arial"/>
                <a:cs typeface="Arial"/>
              </a:rPr>
              <a:t>e</a:t>
            </a:r>
            <a:r>
              <a:rPr sz="1000">
                <a:solidFill>
                  <a:srgbClr val="252525"/>
                </a:solidFill>
                <a:latin typeface="Arial"/>
                <a:cs typeface="Arial"/>
              </a:rPr>
              <a:t>d</a:t>
            </a:r>
            <a:r>
              <a:rPr sz="1000" spc="-55">
                <a:solidFill>
                  <a:srgbClr val="252525"/>
                </a:solidFill>
                <a:latin typeface="Arial"/>
                <a:cs typeface="Arial"/>
              </a:rPr>
              <a:t> </a:t>
            </a:r>
            <a:r>
              <a:rPr sz="1000" spc="5">
                <a:solidFill>
                  <a:srgbClr val="252525"/>
                </a:solidFill>
                <a:latin typeface="Arial"/>
                <a:cs typeface="Arial"/>
              </a:rPr>
              <a:t>p</a:t>
            </a:r>
            <a:r>
              <a:rPr sz="1000" spc="15">
                <a:solidFill>
                  <a:srgbClr val="252525"/>
                </a:solidFill>
                <a:latin typeface="Arial"/>
                <a:cs typeface="Arial"/>
              </a:rPr>
              <a:t>i</a:t>
            </a:r>
            <a:r>
              <a:rPr sz="1000" spc="5">
                <a:solidFill>
                  <a:srgbClr val="252525"/>
                </a:solidFill>
                <a:latin typeface="Arial"/>
                <a:cs typeface="Arial"/>
              </a:rPr>
              <a:t>pe</a:t>
            </a:r>
            <a:r>
              <a:rPr sz="1000" spc="15">
                <a:solidFill>
                  <a:srgbClr val="252525"/>
                </a:solidFill>
                <a:latin typeface="Arial"/>
                <a:cs typeface="Arial"/>
              </a:rPr>
              <a:t>li</a:t>
            </a:r>
            <a:r>
              <a:rPr sz="1000" spc="-15">
                <a:solidFill>
                  <a:srgbClr val="252525"/>
                </a:solidFill>
                <a:latin typeface="Arial"/>
                <a:cs typeface="Arial"/>
              </a:rPr>
              <a:t>n</a:t>
            </a:r>
            <a:r>
              <a:rPr sz="1000" spc="5">
                <a:solidFill>
                  <a:srgbClr val="252525"/>
                </a:solidFill>
                <a:latin typeface="Arial"/>
                <a:cs typeface="Arial"/>
              </a:rPr>
              <a:t>e</a:t>
            </a:r>
            <a:r>
              <a:rPr sz="1000">
                <a:solidFill>
                  <a:srgbClr val="252525"/>
                </a:solidFill>
                <a:latin typeface="Arial"/>
                <a:cs typeface="Arial"/>
              </a:rPr>
              <a:t>s</a:t>
            </a:r>
            <a:r>
              <a:rPr sz="1000" spc="-80">
                <a:solidFill>
                  <a:srgbClr val="252525"/>
                </a:solidFill>
                <a:latin typeface="Arial"/>
                <a:cs typeface="Arial"/>
              </a:rPr>
              <a:t> </a:t>
            </a:r>
            <a:r>
              <a:rPr sz="1000" spc="5">
                <a:solidFill>
                  <a:srgbClr val="252525"/>
                </a:solidFill>
                <a:latin typeface="Arial"/>
                <a:cs typeface="Arial"/>
              </a:rPr>
              <a:t>ba</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n</a:t>
            </a:r>
            <a:r>
              <a:rPr sz="1000" spc="-15">
                <a:solidFill>
                  <a:srgbClr val="252525"/>
                </a:solidFill>
                <a:latin typeface="Arial"/>
                <a:cs typeface="Arial"/>
              </a:rPr>
              <a:t> </a:t>
            </a:r>
            <a:r>
              <a:rPr lang="en-US" sz="1000" spc="5">
                <a:solidFill>
                  <a:srgbClr val="252525"/>
                </a:solidFill>
                <a:latin typeface="Arial"/>
                <a:cs typeface="Arial"/>
              </a:rPr>
              <a:t>Recall an</a:t>
            </a:r>
            <a:r>
              <a:rPr lang="en-US" sz="1000">
                <a:solidFill>
                  <a:srgbClr val="252525"/>
                </a:solidFill>
                <a:latin typeface="Arial"/>
                <a:cs typeface="Arial"/>
              </a:rPr>
              <a:t>d</a:t>
            </a:r>
            <a:r>
              <a:rPr sz="1000" spc="-35">
                <a:solidFill>
                  <a:srgbClr val="252525"/>
                </a:solidFill>
                <a:latin typeface="Arial"/>
                <a:cs typeface="Arial"/>
              </a:rPr>
              <a:t> </a:t>
            </a:r>
            <a:r>
              <a:rPr sz="1000" spc="10">
                <a:solidFill>
                  <a:srgbClr val="252525"/>
                </a:solidFill>
                <a:latin typeface="Arial"/>
                <a:cs typeface="Arial"/>
              </a:rPr>
              <a:t>F</a:t>
            </a:r>
            <a:r>
              <a:rPr sz="1000">
                <a:solidFill>
                  <a:srgbClr val="252525"/>
                </a:solidFill>
                <a:latin typeface="Arial"/>
                <a:cs typeface="Arial"/>
              </a:rPr>
              <a:t>1</a:t>
            </a:r>
            <a:r>
              <a:rPr sz="1000" spc="-15">
                <a:solidFill>
                  <a:srgbClr val="252525"/>
                </a:solidFill>
                <a:latin typeface="Arial"/>
                <a:cs typeface="Arial"/>
              </a:rPr>
              <a:t> </a:t>
            </a:r>
            <a:r>
              <a:rPr sz="1000">
                <a:solidFill>
                  <a:srgbClr val="252525"/>
                </a:solidFill>
                <a:latin typeface="Arial"/>
                <a:cs typeface="Arial"/>
              </a:rPr>
              <a:t>sc</a:t>
            </a:r>
            <a:r>
              <a:rPr sz="1000" spc="5">
                <a:solidFill>
                  <a:srgbClr val="252525"/>
                </a:solidFill>
                <a:latin typeface="Arial"/>
                <a:cs typeface="Arial"/>
              </a:rPr>
              <a:t>ore</a:t>
            </a:r>
            <a:r>
              <a:rPr sz="1000">
                <a:solidFill>
                  <a:srgbClr val="252525"/>
                </a:solidFill>
                <a:latin typeface="Arial"/>
                <a:cs typeface="Arial"/>
              </a:rPr>
              <a:t>,</a:t>
            </a:r>
            <a:r>
              <a:rPr sz="1000" spc="-1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 dec</a:t>
            </a:r>
            <a:r>
              <a:rPr sz="1000" spc="15">
                <a:solidFill>
                  <a:srgbClr val="252525"/>
                </a:solidFill>
                <a:latin typeface="Arial"/>
                <a:cs typeface="Arial"/>
              </a:rPr>
              <a:t>i</a:t>
            </a:r>
            <a:r>
              <a:rPr sz="1000">
                <a:solidFill>
                  <a:srgbClr val="252525"/>
                </a:solidFill>
                <a:latin typeface="Arial"/>
                <a:cs typeface="Arial"/>
              </a:rPr>
              <a:t>ded</a:t>
            </a:r>
            <a:r>
              <a:rPr sz="1000" spc="-5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lang="en-US" sz="1000">
                <a:solidFill>
                  <a:srgbClr val="252525"/>
                </a:solidFill>
                <a:latin typeface="Arial"/>
                <a:cs typeface="Arial"/>
              </a:rPr>
              <a:t>check out two </a:t>
            </a:r>
            <a:r>
              <a:rPr sz="1000">
                <a:solidFill>
                  <a:srgbClr val="252525"/>
                </a:solidFill>
                <a:latin typeface="Arial"/>
                <a:cs typeface="Arial"/>
              </a:rPr>
              <a:t>the</a:t>
            </a:r>
            <a:r>
              <a:rPr sz="1000" spc="-15">
                <a:solidFill>
                  <a:srgbClr val="252525"/>
                </a:solidFill>
                <a:latin typeface="Arial"/>
                <a:cs typeface="Arial"/>
              </a:rPr>
              <a:t> </a:t>
            </a:r>
            <a:r>
              <a:rPr lang="en-US" sz="1000" spc="-35">
                <a:solidFill>
                  <a:srgbClr val="252525"/>
                </a:solidFill>
                <a:latin typeface="Arial"/>
                <a:cs typeface="Arial"/>
              </a:rPr>
              <a:t>m</a:t>
            </a:r>
            <a:r>
              <a:rPr lang="en-US" sz="1000">
                <a:solidFill>
                  <a:srgbClr val="252525"/>
                </a:solidFill>
                <a:latin typeface="Arial"/>
                <a:cs typeface="Arial"/>
              </a:rPr>
              <a:t>odels:</a:t>
            </a:r>
            <a:endParaRPr lang="en-US" sz="1000">
              <a:solidFill>
                <a:srgbClr val="000000"/>
              </a:solidFill>
              <a:latin typeface="Arial"/>
              <a:cs typeface="Arial"/>
            </a:endParaRPr>
          </a:p>
          <a:p>
            <a:pPr marL="241300" marR="104775" indent="-228600">
              <a:buAutoNum type="arabicPeriod"/>
            </a:pPr>
            <a:r>
              <a:rPr lang="en-US" sz="1000" spc="-25">
                <a:solidFill>
                  <a:srgbClr val="252525"/>
                </a:solidFill>
                <a:latin typeface="Arial"/>
                <a:cs typeface="Arial"/>
              </a:rPr>
              <a:t>based on highest Recall, we choose Pipeline 1 - </a:t>
            </a:r>
            <a:r>
              <a:rPr lang="en-US" sz="1000" spc="-25">
                <a:ea typeface="+mn-lt"/>
                <a:cs typeface="+mn-lt"/>
              </a:rPr>
              <a:t>Decision Tree Classifier</a:t>
            </a:r>
            <a:endParaRPr lang="en-US" sz="1000" spc="-25">
              <a:solidFill>
                <a:srgbClr val="252525"/>
              </a:solidFill>
              <a:latin typeface="Arial"/>
              <a:cs typeface="Arial"/>
            </a:endParaRPr>
          </a:p>
          <a:p>
            <a:pPr marL="241300" marR="104775" indent="-228600">
              <a:buAutoNum type="arabicPeriod"/>
            </a:pPr>
            <a:r>
              <a:rPr lang="en-US" sz="1000" spc="-25">
                <a:solidFill>
                  <a:srgbClr val="252525"/>
                </a:solidFill>
                <a:latin typeface="Arial"/>
                <a:ea typeface="Calibri"/>
                <a:cs typeface="Arial"/>
              </a:rPr>
              <a:t>based on highest F1 followed by highest Recall, we choose Pipeline 8 - </a:t>
            </a:r>
            <a:r>
              <a:rPr lang="en-US" sz="1000" spc="-25">
                <a:ea typeface="+mn-lt"/>
                <a:cs typeface="+mn-lt"/>
              </a:rPr>
              <a:t>Random Forest Classifier</a:t>
            </a:r>
          </a:p>
          <a:p>
            <a:pPr marL="12700" marR="104775"/>
            <a:endParaRPr lang="en-US" sz="1000" spc="-25">
              <a:solidFill>
                <a:srgbClr val="252525"/>
              </a:solidFill>
              <a:latin typeface="Arial"/>
              <a:ea typeface="Calibri"/>
              <a:cs typeface="Arial"/>
            </a:endParaRPr>
          </a:p>
          <a:p>
            <a:pPr marL="12700" marR="104775"/>
            <a:r>
              <a:rPr lang="en-US" sz="1000">
                <a:solidFill>
                  <a:srgbClr val="252525"/>
                </a:solidFill>
                <a:latin typeface="Arial"/>
                <a:cs typeface="Arial"/>
              </a:rPr>
              <a:t>as</a:t>
            </a:r>
            <a:r>
              <a:rPr lang="en-US"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a:t>
            </a:r>
            <a:r>
              <a:rPr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ant to</a:t>
            </a:r>
            <a:r>
              <a:rPr lang="en-US" sz="1000" spc="-20">
                <a:solidFill>
                  <a:srgbClr val="252525"/>
                </a:solidFill>
                <a:latin typeface="Arial"/>
                <a:cs typeface="Arial"/>
              </a:rPr>
              <a:t> err on the safe side</a:t>
            </a:r>
            <a:r>
              <a:rPr lang="en-US"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o</a:t>
            </a:r>
            <a:r>
              <a:rPr sz="1000">
                <a:solidFill>
                  <a:srgbClr val="252525"/>
                </a:solidFill>
                <a:latin typeface="Arial"/>
                <a:cs typeface="Arial"/>
              </a:rPr>
              <a:t>r</a:t>
            </a:r>
            <a:r>
              <a:rPr sz="1000" spc="-30">
                <a:solidFill>
                  <a:srgbClr val="252525"/>
                </a:solidFill>
                <a:latin typeface="Arial"/>
                <a:cs typeface="Arial"/>
              </a:rPr>
              <a:t> </a:t>
            </a:r>
            <a:r>
              <a:rPr sz="1000" spc="5">
                <a:solidFill>
                  <a:srgbClr val="252525"/>
                </a:solidFill>
                <a:latin typeface="Arial"/>
                <a:cs typeface="Arial"/>
              </a:rPr>
              <a:t>pred</a:t>
            </a:r>
            <a:r>
              <a:rPr sz="1000" spc="15">
                <a:solidFill>
                  <a:srgbClr val="252525"/>
                </a:solidFill>
                <a:latin typeface="Arial"/>
                <a:cs typeface="Arial"/>
              </a:rPr>
              <a:t>i</a:t>
            </a:r>
            <a:r>
              <a:rPr sz="1000">
                <a:solidFill>
                  <a:srgbClr val="252525"/>
                </a:solidFill>
                <a:latin typeface="Arial"/>
                <a:cs typeface="Arial"/>
              </a:rPr>
              <a:t>c</a:t>
            </a:r>
            <a:r>
              <a:rPr sz="1000" spc="5">
                <a:solidFill>
                  <a:srgbClr val="252525"/>
                </a:solidFill>
                <a:latin typeface="Arial"/>
                <a:cs typeface="Arial"/>
              </a:rPr>
              <a:t>t</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lang="en-US" sz="1000">
                <a:solidFill>
                  <a:srgbClr val="252525"/>
                </a:solidFill>
                <a:latin typeface="Arial"/>
                <a:cs typeface="Arial"/>
              </a:rPr>
              <a:t>stroke</a:t>
            </a:r>
            <a:r>
              <a:rPr sz="1000">
                <a:solidFill>
                  <a:srgbClr val="252525"/>
                </a:solidFill>
                <a:latin typeface="Arial"/>
                <a:cs typeface="Arial"/>
              </a:rPr>
              <a:t>.</a:t>
            </a:r>
            <a:endParaRPr sz="1000" spc="-35">
              <a:solidFill>
                <a:srgbClr val="252525"/>
              </a:solidFill>
              <a:latin typeface="Arial"/>
              <a:cs typeface="Arial"/>
            </a:endParaRPr>
          </a:p>
        </p:txBody>
      </p:sp>
      <p:pic>
        <p:nvPicPr>
          <p:cNvPr id="133" name="Picture 133" descr="Chart, diagram, schematic, radar chart&#10;&#10;Description automatically generated">
            <a:extLst>
              <a:ext uri="{FF2B5EF4-FFF2-40B4-BE49-F238E27FC236}">
                <a16:creationId xmlns:a16="http://schemas.microsoft.com/office/drawing/2014/main" id="{CFD43104-1BFC-C928-4685-B4CE8D6059DA}"/>
              </a:ext>
            </a:extLst>
          </p:cNvPr>
          <p:cNvPicPr>
            <a:picLocks noChangeAspect="1"/>
          </p:cNvPicPr>
          <p:nvPr/>
        </p:nvPicPr>
        <p:blipFill>
          <a:blip r:embed="rId7"/>
          <a:stretch>
            <a:fillRect/>
          </a:stretch>
        </p:blipFill>
        <p:spPr>
          <a:xfrm>
            <a:off x="466468" y="881458"/>
            <a:ext cx="2743200" cy="1511624"/>
          </a:xfrm>
          <a:prstGeom prst="rect">
            <a:avLst/>
          </a:prstGeom>
        </p:spPr>
      </p:pic>
      <p:pic>
        <p:nvPicPr>
          <p:cNvPr id="140" name="Picture 140" descr="Table&#10;&#10;Description automatically generated">
            <a:extLst>
              <a:ext uri="{FF2B5EF4-FFF2-40B4-BE49-F238E27FC236}">
                <a16:creationId xmlns:a16="http://schemas.microsoft.com/office/drawing/2014/main" id="{D7433CD4-2653-D22B-63F4-FC9F786E7DAC}"/>
              </a:ext>
            </a:extLst>
          </p:cNvPr>
          <p:cNvPicPr>
            <a:picLocks noChangeAspect="1"/>
          </p:cNvPicPr>
          <p:nvPr/>
        </p:nvPicPr>
        <p:blipFill>
          <a:blip r:embed="rId8"/>
          <a:stretch>
            <a:fillRect/>
          </a:stretch>
        </p:blipFill>
        <p:spPr>
          <a:xfrm>
            <a:off x="395995" y="2869991"/>
            <a:ext cx="6396166" cy="2090725"/>
          </a:xfrm>
          <a:prstGeom prst="rect">
            <a:avLst/>
          </a:prstGeom>
        </p:spPr>
      </p:pic>
      <p:pic>
        <p:nvPicPr>
          <p:cNvPr id="8" name="Picture 8" descr="Text&#10;&#10;Description automatically generated">
            <a:extLst>
              <a:ext uri="{FF2B5EF4-FFF2-40B4-BE49-F238E27FC236}">
                <a16:creationId xmlns:a16="http://schemas.microsoft.com/office/drawing/2014/main" id="{7A32862A-A757-B270-26E5-340DF509D1B7}"/>
              </a:ext>
            </a:extLst>
          </p:cNvPr>
          <p:cNvPicPr>
            <a:picLocks noChangeAspect="1"/>
          </p:cNvPicPr>
          <p:nvPr/>
        </p:nvPicPr>
        <p:blipFill>
          <a:blip r:embed="rId9"/>
          <a:stretch>
            <a:fillRect/>
          </a:stretch>
        </p:blipFill>
        <p:spPr>
          <a:xfrm>
            <a:off x="1338881" y="98624"/>
            <a:ext cx="3171335" cy="531089"/>
          </a:xfrm>
          <a:prstGeom prst="rect">
            <a:avLst/>
          </a:prstGeom>
        </p:spPr>
      </p:pic>
      <p:sp>
        <p:nvSpPr>
          <p:cNvPr id="9" name="object 3">
            <a:extLst>
              <a:ext uri="{FF2B5EF4-FFF2-40B4-BE49-F238E27FC236}">
                <a16:creationId xmlns:a16="http://schemas.microsoft.com/office/drawing/2014/main" id="{302A1C1B-3D53-2BF4-5853-2B9E9B51A9BA}"/>
              </a:ext>
            </a:extLst>
          </p:cNvPr>
          <p:cNvSpPr/>
          <p:nvPr/>
        </p:nvSpPr>
        <p:spPr>
          <a:xfrm>
            <a:off x="369094" y="77242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1D19DC45-884C-4D48-83B7-7CC8A597421F}"/>
              </a:ext>
            </a:extLst>
          </p:cNvPr>
          <p:cNvSpPr/>
          <p:nvPr/>
        </p:nvSpPr>
        <p:spPr>
          <a:xfrm>
            <a:off x="332815" y="4714739"/>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404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Confusion matrix</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092262136"/>
              </p:ext>
            </p:extLst>
          </p:nvPr>
        </p:nvGraphicFramePr>
        <p:xfrm>
          <a:off x="4369964" y="-626319"/>
          <a:ext cx="4572000" cy="2028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34" name="Picture 34">
            <a:extLst>
              <a:ext uri="{FF2B5EF4-FFF2-40B4-BE49-F238E27FC236}">
                <a16:creationId xmlns:a16="http://schemas.microsoft.com/office/drawing/2014/main" id="{F5F76FFB-F844-E55B-7890-CE1D857890E9}"/>
              </a:ext>
            </a:extLst>
          </p:cNvPr>
          <p:cNvPicPr>
            <a:picLocks noChangeAspect="1"/>
          </p:cNvPicPr>
          <p:nvPr/>
        </p:nvPicPr>
        <p:blipFill>
          <a:blip r:embed="rId7"/>
          <a:stretch>
            <a:fillRect/>
          </a:stretch>
        </p:blipFill>
        <p:spPr>
          <a:xfrm>
            <a:off x="474190" y="1170926"/>
            <a:ext cx="5407625" cy="1411512"/>
          </a:xfrm>
          <a:prstGeom prst="rect">
            <a:avLst/>
          </a:prstGeom>
        </p:spPr>
      </p:pic>
      <p:pic>
        <p:nvPicPr>
          <p:cNvPr id="35" name="Picture 35">
            <a:extLst>
              <a:ext uri="{FF2B5EF4-FFF2-40B4-BE49-F238E27FC236}">
                <a16:creationId xmlns:a16="http://schemas.microsoft.com/office/drawing/2014/main" id="{E67B06CB-926F-D71D-B737-EEFE8537B0DF}"/>
              </a:ext>
            </a:extLst>
          </p:cNvPr>
          <p:cNvPicPr>
            <a:picLocks noChangeAspect="1"/>
          </p:cNvPicPr>
          <p:nvPr/>
        </p:nvPicPr>
        <p:blipFill>
          <a:blip r:embed="rId8"/>
          <a:stretch>
            <a:fillRect/>
          </a:stretch>
        </p:blipFill>
        <p:spPr>
          <a:xfrm>
            <a:off x="466468" y="3135210"/>
            <a:ext cx="5361287" cy="1452551"/>
          </a:xfrm>
          <a:prstGeom prst="rect">
            <a:avLst/>
          </a:prstGeom>
        </p:spPr>
      </p:pic>
      <p:sp>
        <p:nvSpPr>
          <p:cNvPr id="8" name="object 3">
            <a:extLst>
              <a:ext uri="{FF2B5EF4-FFF2-40B4-BE49-F238E27FC236}">
                <a16:creationId xmlns:a16="http://schemas.microsoft.com/office/drawing/2014/main" id="{AD2E29E2-1B75-A7B0-C93F-34A5807DA835}"/>
              </a:ext>
            </a:extLst>
          </p:cNvPr>
          <p:cNvSpPr/>
          <p:nvPr/>
        </p:nvSpPr>
        <p:spPr>
          <a:xfrm>
            <a:off x="304800" y="75280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428F3E0D-5F9D-456B-B9BA-A11D4D351430}"/>
              </a:ext>
            </a:extLst>
          </p:cNvPr>
          <p:cNvSpPr/>
          <p:nvPr/>
        </p:nvSpPr>
        <p:spPr>
          <a:xfrm>
            <a:off x="105444" y="80662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3">
            <a:extLst>
              <a:ext uri="{FF2B5EF4-FFF2-40B4-BE49-F238E27FC236}">
                <a16:creationId xmlns:a16="http://schemas.microsoft.com/office/drawing/2014/main" id="{2D90E0F8-7B83-4015-A86B-031CBF03E217}"/>
              </a:ext>
            </a:extLst>
          </p:cNvPr>
          <p:cNvGraphicFramePr>
            <a:graphicFrameLocks noGrp="1"/>
          </p:cNvGraphicFramePr>
          <p:nvPr>
            <p:extLst>
              <p:ext uri="{D42A27DB-BD31-4B8C-83A1-F6EECF244321}">
                <p14:modId xmlns:p14="http://schemas.microsoft.com/office/powerpoint/2010/main" val="3683176851"/>
              </p:ext>
            </p:extLst>
          </p:nvPr>
        </p:nvGraphicFramePr>
        <p:xfrm>
          <a:off x="7235914" y="3463795"/>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11" name="Picture 10">
            <a:extLst>
              <a:ext uri="{FF2B5EF4-FFF2-40B4-BE49-F238E27FC236}">
                <a16:creationId xmlns:a16="http://schemas.microsoft.com/office/drawing/2014/main" id="{529E4D8E-6680-4219-8CCF-7B8488CA4C84}"/>
              </a:ext>
            </a:extLst>
          </p:cNvPr>
          <p:cNvPicPr>
            <a:picLocks noChangeAspect="1"/>
          </p:cNvPicPr>
          <p:nvPr/>
        </p:nvPicPr>
        <p:blipFill>
          <a:blip r:embed="rId9"/>
          <a:stretch>
            <a:fillRect/>
          </a:stretch>
        </p:blipFill>
        <p:spPr>
          <a:xfrm>
            <a:off x="6752792" y="4306734"/>
            <a:ext cx="1686160" cy="562053"/>
          </a:xfrm>
          <a:prstGeom prst="rect">
            <a:avLst/>
          </a:prstGeom>
        </p:spPr>
      </p:pic>
      <p:grpSp>
        <p:nvGrpSpPr>
          <p:cNvPr id="5" name="Group 4">
            <a:extLst>
              <a:ext uri="{FF2B5EF4-FFF2-40B4-BE49-F238E27FC236}">
                <a16:creationId xmlns:a16="http://schemas.microsoft.com/office/drawing/2014/main" id="{96840444-8C2F-4982-A1DF-919C45A26F20}"/>
              </a:ext>
            </a:extLst>
          </p:cNvPr>
          <p:cNvGrpSpPr/>
          <p:nvPr/>
        </p:nvGrpSpPr>
        <p:grpSpPr>
          <a:xfrm>
            <a:off x="5929582" y="1950544"/>
            <a:ext cx="2885669" cy="369332"/>
            <a:chOff x="5881815" y="2036274"/>
            <a:chExt cx="2885669" cy="369332"/>
          </a:xfrm>
        </p:grpSpPr>
        <p:sp>
          <p:nvSpPr>
            <p:cNvPr id="3" name="TextBox 2">
              <a:extLst>
                <a:ext uri="{FF2B5EF4-FFF2-40B4-BE49-F238E27FC236}">
                  <a16:creationId xmlns:a16="http://schemas.microsoft.com/office/drawing/2014/main" id="{4B59C71B-AEB5-485E-AAEC-700EF60452AC}"/>
                </a:ext>
              </a:extLst>
            </p:cNvPr>
            <p:cNvSpPr txBox="1"/>
            <p:nvPr/>
          </p:nvSpPr>
          <p:spPr>
            <a:xfrm>
              <a:off x="6313092" y="2036274"/>
              <a:ext cx="2454392" cy="369332"/>
            </a:xfrm>
            <a:prstGeom prst="rect">
              <a:avLst/>
            </a:prstGeom>
            <a:noFill/>
          </p:spPr>
          <p:txBody>
            <a:bodyPr wrap="square" rtlCol="0">
              <a:spAutoFit/>
            </a:bodyPr>
            <a:lstStyle/>
            <a:p>
              <a:r>
                <a:rPr lang="en-US"/>
                <a:t>Recall = 441 / (441+ </a:t>
              </a:r>
              <a:r>
                <a:rPr lang="en-US">
                  <a:solidFill>
                    <a:srgbClr val="FF0000"/>
                  </a:solidFill>
                </a:rPr>
                <a:t>17</a:t>
              </a:r>
              <a:r>
                <a:rPr lang="en-US"/>
                <a:t>)</a:t>
              </a:r>
              <a:endParaRPr lang="en-SG"/>
            </a:p>
          </p:txBody>
        </p:sp>
        <p:sp>
          <p:nvSpPr>
            <p:cNvPr id="4" name="Arrow: Right 3">
              <a:extLst>
                <a:ext uri="{FF2B5EF4-FFF2-40B4-BE49-F238E27FC236}">
                  <a16:creationId xmlns:a16="http://schemas.microsoft.com/office/drawing/2014/main" id="{6E09C52A-27D5-40E3-AC76-65A6EB5A7445}"/>
                </a:ext>
              </a:extLst>
            </p:cNvPr>
            <p:cNvSpPr/>
            <p:nvPr/>
          </p:nvSpPr>
          <p:spPr>
            <a:xfrm>
              <a:off x="5881815" y="2139576"/>
              <a:ext cx="389441" cy="188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 name="Picture 13">
            <a:extLst>
              <a:ext uri="{FF2B5EF4-FFF2-40B4-BE49-F238E27FC236}">
                <a16:creationId xmlns:a16="http://schemas.microsoft.com/office/drawing/2014/main" id="{510CD2B0-591D-4100-A84E-FCAE5BB24362}"/>
              </a:ext>
            </a:extLst>
          </p:cNvPr>
          <p:cNvPicPr>
            <a:picLocks noChangeAspect="1"/>
          </p:cNvPicPr>
          <p:nvPr/>
        </p:nvPicPr>
        <p:blipFill>
          <a:blip r:embed="rId10"/>
          <a:stretch>
            <a:fillRect/>
          </a:stretch>
        </p:blipFill>
        <p:spPr>
          <a:xfrm>
            <a:off x="3306104" y="2685374"/>
            <a:ext cx="895340" cy="257750"/>
          </a:xfrm>
          <a:prstGeom prst="rect">
            <a:avLst/>
          </a:prstGeom>
        </p:spPr>
      </p:pic>
      <p:sp>
        <p:nvSpPr>
          <p:cNvPr id="15" name="Arrow: Down 14">
            <a:extLst>
              <a:ext uri="{FF2B5EF4-FFF2-40B4-BE49-F238E27FC236}">
                <a16:creationId xmlns:a16="http://schemas.microsoft.com/office/drawing/2014/main" id="{9A2FA027-0360-4CF4-ACC7-4906E237A594}"/>
              </a:ext>
            </a:extLst>
          </p:cNvPr>
          <p:cNvSpPr/>
          <p:nvPr/>
        </p:nvSpPr>
        <p:spPr>
          <a:xfrm>
            <a:off x="3708055" y="2588951"/>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64852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322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721410373"/>
              </p:ext>
            </p:extLst>
          </p:nvPr>
        </p:nvGraphicFramePr>
        <p:xfrm>
          <a:off x="4500370" y="-1114810"/>
          <a:ext cx="4572000" cy="3021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8" name="Picture 18" descr="Chart, line chart&#10;&#10;Description automatically generated">
            <a:extLst>
              <a:ext uri="{FF2B5EF4-FFF2-40B4-BE49-F238E27FC236}">
                <a16:creationId xmlns:a16="http://schemas.microsoft.com/office/drawing/2014/main" id="{0493E015-81CD-9A3B-F4CB-A70459BDF76D}"/>
              </a:ext>
            </a:extLst>
          </p:cNvPr>
          <p:cNvPicPr>
            <a:picLocks noChangeAspect="1"/>
          </p:cNvPicPr>
          <p:nvPr/>
        </p:nvPicPr>
        <p:blipFill>
          <a:blip r:embed="rId7"/>
          <a:stretch>
            <a:fillRect/>
          </a:stretch>
        </p:blipFill>
        <p:spPr>
          <a:xfrm>
            <a:off x="396961" y="1336390"/>
            <a:ext cx="2743200" cy="2130909"/>
          </a:xfrm>
          <a:prstGeom prst="rect">
            <a:avLst/>
          </a:prstGeom>
        </p:spPr>
      </p:pic>
      <p:pic>
        <p:nvPicPr>
          <p:cNvPr id="20" name="Picture 20" descr="Chart, line chart&#10;&#10;Description automatically generated">
            <a:extLst>
              <a:ext uri="{FF2B5EF4-FFF2-40B4-BE49-F238E27FC236}">
                <a16:creationId xmlns:a16="http://schemas.microsoft.com/office/drawing/2014/main" id="{2B95B69A-987B-B83E-04D0-DF934DF2F821}"/>
              </a:ext>
            </a:extLst>
          </p:cNvPr>
          <p:cNvPicPr>
            <a:picLocks noChangeAspect="1"/>
          </p:cNvPicPr>
          <p:nvPr/>
        </p:nvPicPr>
        <p:blipFill>
          <a:blip r:embed="rId8"/>
          <a:stretch>
            <a:fillRect/>
          </a:stretch>
        </p:blipFill>
        <p:spPr>
          <a:xfrm>
            <a:off x="4497860" y="1353695"/>
            <a:ext cx="2743200" cy="2111746"/>
          </a:xfrm>
          <a:prstGeom prst="rect">
            <a:avLst/>
          </a:prstGeom>
        </p:spPr>
      </p:pic>
      <p:sp>
        <p:nvSpPr>
          <p:cNvPr id="8" name="object 3">
            <a:extLst>
              <a:ext uri="{FF2B5EF4-FFF2-40B4-BE49-F238E27FC236}">
                <a16:creationId xmlns:a16="http://schemas.microsoft.com/office/drawing/2014/main" id="{EB5ED7A1-ED4D-C9E2-6938-5D77F84C3FB2}"/>
              </a:ext>
            </a:extLst>
          </p:cNvPr>
          <p:cNvSpPr/>
          <p:nvPr/>
        </p:nvSpPr>
        <p:spPr>
          <a:xfrm>
            <a:off x="304800" y="801101"/>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7A8D380B-DA61-404E-9A90-E6FC9CE7092D}"/>
              </a:ext>
            </a:extLst>
          </p:cNvPr>
          <p:cNvSpPr/>
          <p:nvPr/>
        </p:nvSpPr>
        <p:spPr>
          <a:xfrm>
            <a:off x="71630"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686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47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19670761"/>
              </p:ext>
            </p:extLst>
          </p:nvPr>
        </p:nvGraphicFramePr>
        <p:xfrm>
          <a:off x="4603240" y="-1039087"/>
          <a:ext cx="4293394" cy="276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2" name="Picture 12" descr="Table&#10;&#10;Description automatically generated">
            <a:extLst>
              <a:ext uri="{FF2B5EF4-FFF2-40B4-BE49-F238E27FC236}">
                <a16:creationId xmlns:a16="http://schemas.microsoft.com/office/drawing/2014/main" id="{2B660A93-655B-13D1-88A8-9803B8F9AB72}"/>
              </a:ext>
            </a:extLst>
          </p:cNvPr>
          <p:cNvPicPr>
            <a:picLocks noChangeAspect="1"/>
          </p:cNvPicPr>
          <p:nvPr/>
        </p:nvPicPr>
        <p:blipFill>
          <a:blip r:embed="rId7"/>
          <a:stretch>
            <a:fillRect/>
          </a:stretch>
        </p:blipFill>
        <p:spPr>
          <a:xfrm>
            <a:off x="4428353" y="1390408"/>
            <a:ext cx="4002045" cy="1806630"/>
          </a:xfrm>
          <a:prstGeom prst="rect">
            <a:avLst/>
          </a:prstGeom>
        </p:spPr>
      </p:pic>
      <p:pic>
        <p:nvPicPr>
          <p:cNvPr id="13" name="Picture 13" descr="Table&#10;&#10;Description automatically generated">
            <a:extLst>
              <a:ext uri="{FF2B5EF4-FFF2-40B4-BE49-F238E27FC236}">
                <a16:creationId xmlns:a16="http://schemas.microsoft.com/office/drawing/2014/main" id="{C6455B56-055F-CD62-E33A-280BA5CC4071}"/>
              </a:ext>
            </a:extLst>
          </p:cNvPr>
          <p:cNvPicPr>
            <a:picLocks noChangeAspect="1"/>
          </p:cNvPicPr>
          <p:nvPr/>
        </p:nvPicPr>
        <p:blipFill>
          <a:blip r:embed="rId8"/>
          <a:stretch>
            <a:fillRect/>
          </a:stretch>
        </p:blipFill>
        <p:spPr>
          <a:xfrm>
            <a:off x="304285" y="1390374"/>
            <a:ext cx="4009767" cy="1806698"/>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1936922" y="1836523"/>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8" name="object 3">
            <a:extLst>
              <a:ext uri="{FF2B5EF4-FFF2-40B4-BE49-F238E27FC236}">
                <a16:creationId xmlns:a16="http://schemas.microsoft.com/office/drawing/2014/main" id="{F88CC71A-AE46-8E17-ABAB-5CD19307F5BE}"/>
              </a:ext>
            </a:extLst>
          </p:cNvPr>
          <p:cNvSpPr/>
          <p:nvPr/>
        </p:nvSpPr>
        <p:spPr>
          <a:xfrm>
            <a:off x="304800" y="73670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0" name="Star: 5 Points 9">
            <a:extLst>
              <a:ext uri="{FF2B5EF4-FFF2-40B4-BE49-F238E27FC236}">
                <a16:creationId xmlns:a16="http://schemas.microsoft.com/office/drawing/2014/main" id="{F4D327DF-A878-48D9-8755-3CD10EEFECF2}"/>
              </a:ext>
            </a:extLst>
          </p:cNvPr>
          <p:cNvSpPr/>
          <p:nvPr/>
        </p:nvSpPr>
        <p:spPr>
          <a:xfrm>
            <a:off x="61642" y="1035694"/>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174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461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Feature Summary </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204328888"/>
              </p:ext>
            </p:extLst>
          </p:nvPr>
        </p:nvGraphicFramePr>
        <p:xfrm>
          <a:off x="4517038" y="-1260543"/>
          <a:ext cx="4479131" cy="327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5" name="Picture 17" descr="Graphical user interface, table&#10;&#10;Description automatically generated">
            <a:extLst>
              <a:ext uri="{FF2B5EF4-FFF2-40B4-BE49-F238E27FC236}">
                <a16:creationId xmlns:a16="http://schemas.microsoft.com/office/drawing/2014/main" id="{8011D011-C9B2-BCC1-37A2-5E1AAFDA0037}"/>
              </a:ext>
            </a:extLst>
          </p:cNvPr>
          <p:cNvPicPr>
            <a:picLocks noChangeAspect="1"/>
          </p:cNvPicPr>
          <p:nvPr/>
        </p:nvPicPr>
        <p:blipFill>
          <a:blip r:embed="rId7"/>
          <a:stretch>
            <a:fillRect/>
          </a:stretch>
        </p:blipFill>
        <p:spPr>
          <a:xfrm>
            <a:off x="304285" y="1422073"/>
            <a:ext cx="4009767" cy="1287644"/>
          </a:xfrm>
          <a:prstGeom prst="rect">
            <a:avLst/>
          </a:prstGeom>
        </p:spPr>
      </p:pic>
      <p:pic>
        <p:nvPicPr>
          <p:cNvPr id="18" name="Picture 18" descr="Table&#10;&#10;Description automatically generated">
            <a:extLst>
              <a:ext uri="{FF2B5EF4-FFF2-40B4-BE49-F238E27FC236}">
                <a16:creationId xmlns:a16="http://schemas.microsoft.com/office/drawing/2014/main" id="{7415A7B8-7608-EB7F-5DC2-3D4A2AC0A8E5}"/>
              </a:ext>
            </a:extLst>
          </p:cNvPr>
          <p:cNvPicPr>
            <a:picLocks noChangeAspect="1"/>
          </p:cNvPicPr>
          <p:nvPr/>
        </p:nvPicPr>
        <p:blipFill>
          <a:blip r:embed="rId8"/>
          <a:stretch>
            <a:fillRect/>
          </a:stretch>
        </p:blipFill>
        <p:spPr>
          <a:xfrm>
            <a:off x="4388295" y="1423207"/>
            <a:ext cx="4605879" cy="1918660"/>
          </a:xfrm>
          <a:prstGeom prst="rect">
            <a:avLst/>
          </a:prstGeom>
        </p:spPr>
      </p:pic>
      <p:sp>
        <p:nvSpPr>
          <p:cNvPr id="8" name="object 3">
            <a:extLst>
              <a:ext uri="{FF2B5EF4-FFF2-40B4-BE49-F238E27FC236}">
                <a16:creationId xmlns:a16="http://schemas.microsoft.com/office/drawing/2014/main" id="{57D80199-FF11-1A6A-BCF9-FCCEF97255A5}"/>
              </a:ext>
            </a:extLst>
          </p:cNvPr>
          <p:cNvSpPr/>
          <p:nvPr/>
        </p:nvSpPr>
        <p:spPr>
          <a:xfrm>
            <a:off x="304800" y="785002"/>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D2D6811-8D0E-490A-9B27-989DBE2C73D4}"/>
              </a:ext>
            </a:extLst>
          </p:cNvPr>
          <p:cNvSpPr/>
          <p:nvPr/>
        </p:nvSpPr>
        <p:spPr>
          <a:xfrm>
            <a:off x="40224"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18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5623560" y="2823210"/>
            <a:ext cx="311658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Based on unseen dataset, the result is less than desired. Therefore, more data is required for higher accuracy of model training. </a:t>
            </a:r>
          </a:p>
          <a:p>
            <a:r>
              <a:rPr lang="en-US" sz="1000">
                <a:cs typeface="Calibri"/>
              </a:rPr>
              <a:t>Precision and accuracy are lacking. </a:t>
            </a:r>
          </a:p>
        </p:txBody>
      </p:sp>
      <p:sp>
        <p:nvSpPr>
          <p:cNvPr id="8" name="object 3">
            <a:extLst>
              <a:ext uri="{FF2B5EF4-FFF2-40B4-BE49-F238E27FC236}">
                <a16:creationId xmlns:a16="http://schemas.microsoft.com/office/drawing/2014/main" id="{A2DAEA09-FF83-0DB0-AE40-83B21353C72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092558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90830">
              <a:lnSpc>
                <a:spcPct val="100000"/>
              </a:lnSpc>
            </a:pPr>
            <a:r>
              <a:t>Prescr</a:t>
            </a:r>
            <a:r>
              <a:rPr spc="-20"/>
              <a:t>i</a:t>
            </a:r>
            <a:r>
              <a:t>ptive</a:t>
            </a:r>
            <a:r>
              <a:rPr spc="-204"/>
              <a:t> </a:t>
            </a:r>
            <a:r>
              <a:t>A</a:t>
            </a:r>
            <a:r>
              <a:rPr spc="10"/>
              <a:t>n</a:t>
            </a:r>
            <a:r>
              <a:t>aly</a:t>
            </a:r>
            <a:r>
              <a:rPr spc="-20"/>
              <a:t>t</a:t>
            </a:r>
            <a:r>
              <a:t>ics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77</a:t>
            </a:fld>
            <a:endParaRPr spc="-5"/>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A54D171-1A3F-209B-6AE3-E4F93CC3AF92}"/>
              </a:ext>
            </a:extLst>
          </p:cNvPr>
          <p:cNvGraphicFramePr>
            <a:graphicFrameLocks noGrp="1"/>
          </p:cNvGraphicFramePr>
          <p:nvPr>
            <p:extLst>
              <p:ext uri="{D42A27DB-BD31-4B8C-83A1-F6EECF244321}">
                <p14:modId xmlns:p14="http://schemas.microsoft.com/office/powerpoint/2010/main" val="740172710"/>
              </p:ext>
            </p:extLst>
          </p:nvPr>
        </p:nvGraphicFramePr>
        <p:xfrm>
          <a:off x="553788" y="840786"/>
          <a:ext cx="7750309" cy="1990916"/>
        </p:xfrm>
        <a:graphic>
          <a:graphicData uri="http://schemas.openxmlformats.org/drawingml/2006/table">
            <a:tbl>
              <a:tblPr firstRow="1" bandRow="1">
                <a:tableStyleId>{5C22544A-7EE6-4342-B048-85BDC9FD1C3A}</a:tableStyleId>
              </a:tblPr>
              <a:tblGrid>
                <a:gridCol w="2055455">
                  <a:extLst>
                    <a:ext uri="{9D8B030D-6E8A-4147-A177-3AD203B41FA5}">
                      <a16:colId xmlns:a16="http://schemas.microsoft.com/office/drawing/2014/main" val="3894747869"/>
                    </a:ext>
                  </a:extLst>
                </a:gridCol>
                <a:gridCol w="1292974">
                  <a:extLst>
                    <a:ext uri="{9D8B030D-6E8A-4147-A177-3AD203B41FA5}">
                      <a16:colId xmlns:a16="http://schemas.microsoft.com/office/drawing/2014/main" val="4208027776"/>
                    </a:ext>
                  </a:extLst>
                </a:gridCol>
                <a:gridCol w="1208881">
                  <a:extLst>
                    <a:ext uri="{9D8B030D-6E8A-4147-A177-3AD203B41FA5}">
                      <a16:colId xmlns:a16="http://schemas.microsoft.com/office/drawing/2014/main" val="1304818326"/>
                    </a:ext>
                  </a:extLst>
                </a:gridCol>
                <a:gridCol w="1116968">
                  <a:extLst>
                    <a:ext uri="{9D8B030D-6E8A-4147-A177-3AD203B41FA5}">
                      <a16:colId xmlns:a16="http://schemas.microsoft.com/office/drawing/2014/main" val="1004836497"/>
                    </a:ext>
                  </a:extLst>
                </a:gridCol>
                <a:gridCol w="1120014">
                  <a:extLst>
                    <a:ext uri="{9D8B030D-6E8A-4147-A177-3AD203B41FA5}">
                      <a16:colId xmlns:a16="http://schemas.microsoft.com/office/drawing/2014/main" val="3324587270"/>
                    </a:ext>
                  </a:extLst>
                </a:gridCol>
                <a:gridCol w="956017">
                  <a:extLst>
                    <a:ext uri="{9D8B030D-6E8A-4147-A177-3AD203B41FA5}">
                      <a16:colId xmlns:a16="http://schemas.microsoft.com/office/drawing/2014/main" val="1046393759"/>
                    </a:ext>
                  </a:extLst>
                </a:gridCol>
              </a:tblGrid>
              <a:tr h="507778">
                <a:tc>
                  <a:txBody>
                    <a:bodyPr/>
                    <a:lstStyle/>
                    <a:p>
                      <a:pPr algn="l"/>
                      <a:endParaRPr lang="en-US" sz="1600">
                        <a:effectLst/>
                      </a:endParaRPr>
                    </a:p>
                  </a:txBody>
                  <a:tcPr marL="0" marR="0" marT="0" marB="0" anchor="ctr"/>
                </a:tc>
                <a:tc>
                  <a:txBody>
                    <a:bodyPr/>
                    <a:lstStyle/>
                    <a:p>
                      <a:pPr algn="ctr"/>
                      <a:r>
                        <a:rPr lang="en-US" sz="1600" dirty="0">
                          <a:effectLst/>
                        </a:rPr>
                        <a:t>Recall </a:t>
                      </a:r>
                    </a:p>
                  </a:txBody>
                  <a:tcPr marL="0" marR="0" marT="0" marB="0" anchor="ctr"/>
                </a:tc>
                <a:tc>
                  <a:txBody>
                    <a:bodyPr/>
                    <a:lstStyle/>
                    <a:p>
                      <a:pPr algn="ctr"/>
                      <a:r>
                        <a:rPr lang="en-US" sz="1600" dirty="0">
                          <a:effectLst/>
                        </a:rPr>
                        <a:t>F1</a:t>
                      </a:r>
                    </a:p>
                  </a:txBody>
                  <a:tcPr marL="0" marR="0" marT="0" marB="0"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effectLst/>
                        </a:rPr>
                        <a:t>Precision</a:t>
                      </a:r>
                    </a:p>
                  </a:txBody>
                  <a:tcPr marL="0" marR="0" marT="0" marB="0" anchor="ctr"/>
                </a:tc>
                <a:tc>
                  <a:txBody>
                    <a:bodyPr/>
                    <a:lstStyle/>
                    <a:p>
                      <a:pPr algn="ctr"/>
                      <a:r>
                        <a:rPr lang="en-US" sz="1600" dirty="0">
                          <a:effectLst/>
                        </a:rPr>
                        <a:t>Log Loss</a:t>
                      </a:r>
                    </a:p>
                  </a:txBody>
                  <a:tcPr marL="0" marR="0" marT="0" marB="0" anchor="ctr"/>
                </a:tc>
                <a:tc>
                  <a:txBody>
                    <a:bodyPr/>
                    <a:lstStyle/>
                    <a:p>
                      <a:pPr algn="ctr"/>
                      <a:r>
                        <a:rPr lang="en-US" sz="1600" dirty="0">
                          <a:effectLst/>
                        </a:rPr>
                        <a:t>Rank</a:t>
                      </a:r>
                    </a:p>
                  </a:txBody>
                  <a:tcPr marL="0" marR="0" marT="0" marB="0" anchor="ctr"/>
                </a:tc>
                <a:extLst>
                  <a:ext uri="{0D108BD9-81ED-4DB2-BD59-A6C34878D82A}">
                    <a16:rowId xmlns:a16="http://schemas.microsoft.com/office/drawing/2014/main" val="1735682144"/>
                  </a:ext>
                </a:extLst>
              </a:tr>
              <a:tr h="253889">
                <a:tc>
                  <a:txBody>
                    <a:bodyPr/>
                    <a:lstStyle/>
                    <a:p>
                      <a:pPr algn="l"/>
                      <a:r>
                        <a:rPr lang="en-US" sz="1600" dirty="0">
                          <a:effectLst/>
                        </a:rPr>
                        <a:t>Original imbalanced</a:t>
                      </a:r>
                    </a:p>
                    <a:p>
                      <a:pPr lvl="0" algn="l">
                        <a:buNone/>
                      </a:pPr>
                      <a:endParaRPr lang="en-US" sz="1600" dirty="0">
                        <a:effectLst/>
                      </a:endParaRPr>
                    </a:p>
                  </a:txBody>
                  <a:tcPr marL="0" marR="0" marT="0" marB="0" anchor="ctr"/>
                </a:tc>
                <a:tc>
                  <a:txBody>
                    <a:bodyPr/>
                    <a:lstStyle/>
                    <a:p>
                      <a:pPr algn="ctr"/>
                      <a:r>
                        <a:rPr lang="en-US" sz="1600" dirty="0"/>
                        <a:t>100%</a:t>
                      </a:r>
                    </a:p>
                  </a:txBody>
                  <a:tcPr marL="0" marR="0" marT="0" marB="0" anchor="ctr"/>
                </a:tc>
                <a:tc>
                  <a:txBody>
                    <a:bodyPr/>
                    <a:lstStyle/>
                    <a:p>
                      <a:pPr algn="ctr"/>
                      <a:r>
                        <a:rPr lang="en-US" sz="1600" dirty="0"/>
                        <a:t>10.35%</a:t>
                      </a:r>
                    </a:p>
                  </a:txBody>
                  <a:tcPr marL="0" marR="0" marT="0" marB="0" anchor="ctr"/>
                </a:tc>
                <a:tc>
                  <a:txBody>
                    <a:bodyPr/>
                    <a:lstStyle/>
                    <a:p>
                      <a:pPr algn="ctr"/>
                      <a:r>
                        <a:rPr lang="en-US" sz="1600" dirty="0"/>
                        <a:t>5.4%</a:t>
                      </a:r>
                    </a:p>
                  </a:txBody>
                  <a:tcPr marL="0" marR="0" marT="0" marB="0" anchor="ctr"/>
                </a:tc>
                <a:tc>
                  <a:txBody>
                    <a:bodyPr/>
                    <a:lstStyle/>
                    <a:p>
                      <a:pPr algn="ctr"/>
                      <a:r>
                        <a:rPr lang="en-US" sz="1600" dirty="0"/>
                        <a:t>32.669</a:t>
                      </a:r>
                    </a:p>
                  </a:txBody>
                  <a:tcPr marL="0" marR="0" marT="0" marB="0" anchor="ctr"/>
                </a:tc>
                <a:tc>
                  <a:txBody>
                    <a:bodyPr/>
                    <a:lstStyle/>
                    <a:p>
                      <a:pPr lvl="0" algn="ctr"/>
                      <a:r>
                        <a:rPr lang="en-US" sz="1600" dirty="0"/>
                        <a:t>3</a:t>
                      </a:r>
                    </a:p>
                  </a:txBody>
                  <a:tcPr marL="0" marR="0" marT="0" marB="0" anchor="ctr"/>
                </a:tc>
                <a:extLst>
                  <a:ext uri="{0D108BD9-81ED-4DB2-BD59-A6C34878D82A}">
                    <a16:rowId xmlns:a16="http://schemas.microsoft.com/office/drawing/2014/main" val="1868828921"/>
                  </a:ext>
                </a:extLst>
              </a:tr>
              <a:tr h="507778">
                <a:tc>
                  <a:txBody>
                    <a:bodyPr/>
                    <a:lstStyle/>
                    <a:p>
                      <a:pPr algn="l"/>
                      <a:r>
                        <a:rPr lang="en-US" sz="1600" dirty="0">
                          <a:effectLst/>
                        </a:rPr>
                        <a:t>Balanced using </a:t>
                      </a:r>
                      <a:endParaRPr lang="en-US" sz="1600">
                        <a:effectLst/>
                      </a:endParaRPr>
                    </a:p>
                    <a:p>
                      <a:pPr algn="l"/>
                      <a:r>
                        <a:rPr lang="en-US" sz="1600" dirty="0">
                          <a:effectLst/>
                        </a:rPr>
                        <a:t>under sampling</a:t>
                      </a:r>
                    </a:p>
                  </a:txBody>
                  <a:tcPr marL="0" marR="0" marT="0" marB="0" anchor="ctr"/>
                </a:tc>
                <a:tc>
                  <a:txBody>
                    <a:bodyPr/>
                    <a:lstStyle/>
                    <a:p>
                      <a:pPr algn="ctr"/>
                      <a:r>
                        <a:rPr lang="en-US" sz="1600" dirty="0"/>
                        <a:t>77.1%</a:t>
                      </a:r>
                    </a:p>
                  </a:txBody>
                  <a:tcPr marL="0" marR="0" marT="0" marB="0" anchor="ctr"/>
                </a:tc>
                <a:tc>
                  <a:txBody>
                    <a:bodyPr/>
                    <a:lstStyle/>
                    <a:p>
                      <a:pPr algn="ctr"/>
                      <a:r>
                        <a:rPr lang="en-US" sz="1600" dirty="0"/>
                        <a:t>76.1%</a:t>
                      </a:r>
                    </a:p>
                  </a:txBody>
                  <a:tcPr marL="0" marR="0" marT="0" marB="0" anchor="ctr"/>
                </a:tc>
                <a:tc>
                  <a:txBody>
                    <a:bodyPr/>
                    <a:lstStyle/>
                    <a:p>
                      <a:pPr algn="ctr"/>
                      <a:r>
                        <a:rPr lang="en-US" sz="1600" dirty="0"/>
                        <a:t>75.0%</a:t>
                      </a:r>
                    </a:p>
                  </a:txBody>
                  <a:tcPr marL="0" marR="0" marT="0" marB="0" anchor="ctr"/>
                </a:tc>
                <a:tc>
                  <a:txBody>
                    <a:bodyPr/>
                    <a:lstStyle/>
                    <a:p>
                      <a:pPr algn="ctr"/>
                      <a:r>
                        <a:rPr lang="en-US" sz="1600" dirty="0"/>
                        <a:t>0.549</a:t>
                      </a:r>
                    </a:p>
                  </a:txBody>
                  <a:tcPr marL="0" marR="0" marT="0" marB="0" anchor="ctr"/>
                </a:tc>
                <a:tc>
                  <a:txBody>
                    <a:bodyPr/>
                    <a:lstStyle/>
                    <a:p>
                      <a:pPr lvl="0" algn="ctr"/>
                      <a:r>
                        <a:rPr lang="en-US" sz="1600" dirty="0"/>
                        <a:t>2</a:t>
                      </a:r>
                      <a:endParaRPr lang="en-US" sz="1600" b="0" i="0" u="none" strike="noStrike" noProof="0" dirty="0">
                        <a:latin typeface="Calibri"/>
                      </a:endParaRPr>
                    </a:p>
                  </a:txBody>
                  <a:tcPr marL="0" marR="0" marT="0" marB="0" anchor="ctr"/>
                </a:tc>
                <a:extLst>
                  <a:ext uri="{0D108BD9-81ED-4DB2-BD59-A6C34878D82A}">
                    <a16:rowId xmlns:a16="http://schemas.microsoft.com/office/drawing/2014/main" val="3786339621"/>
                  </a:ext>
                </a:extLst>
              </a:tr>
              <a:tr h="283184">
                <a:tc>
                  <a:txBody>
                    <a:bodyPr/>
                    <a:lstStyle/>
                    <a:p>
                      <a:pPr lvl="0" algn="l">
                        <a:buNone/>
                      </a:pPr>
                      <a:r>
                        <a:rPr lang="en-US" sz="1600" b="0" i="0" u="none" strike="noStrike" noProof="0" dirty="0">
                          <a:effectLst/>
                          <a:latin typeface="Calibri"/>
                        </a:rPr>
                        <a:t>Balanced using </a:t>
                      </a:r>
                      <a:r>
                        <a:rPr lang="en-US" sz="1600" dirty="0">
                          <a:effectLst/>
                        </a:rPr>
                        <a:t>SMOTE​ oversampling</a:t>
                      </a:r>
                    </a:p>
                  </a:txBody>
                  <a:tcPr marL="0" marR="0" marT="0" marB="0" anchor="ctr"/>
                </a:tc>
                <a:tc>
                  <a:txBody>
                    <a:bodyPr/>
                    <a:lstStyle/>
                    <a:p>
                      <a:pPr algn="ctr"/>
                      <a:r>
                        <a:rPr lang="en-US" sz="1600" dirty="0"/>
                        <a:t>96.1%</a:t>
                      </a:r>
                    </a:p>
                  </a:txBody>
                  <a:tcPr marL="0" marR="0" marT="0" marB="0" anchor="ctr"/>
                </a:tc>
                <a:tc>
                  <a:txBody>
                    <a:bodyPr/>
                    <a:lstStyle/>
                    <a:p>
                      <a:pPr algn="ctr"/>
                      <a:r>
                        <a:rPr lang="en-US" sz="1600" dirty="0"/>
                        <a:t>96.6%</a:t>
                      </a:r>
                    </a:p>
                  </a:txBody>
                  <a:tcPr marL="0" marR="0" marT="0" marB="0" anchor="ctr"/>
                </a:tc>
                <a:tc>
                  <a:txBody>
                    <a:bodyPr/>
                    <a:lstStyle/>
                    <a:p>
                      <a:pPr algn="ctr"/>
                      <a:r>
                        <a:rPr lang="en-US" sz="1600" dirty="0"/>
                        <a:t>97.1%</a:t>
                      </a:r>
                    </a:p>
                  </a:txBody>
                  <a:tcPr marL="0" marR="0" marT="0" marB="0" anchor="ctr"/>
                </a:tc>
                <a:tc>
                  <a:txBody>
                    <a:bodyPr/>
                    <a:lstStyle/>
                    <a:p>
                      <a:pPr algn="ctr"/>
                      <a:r>
                        <a:rPr lang="en-US" sz="1600" dirty="0"/>
                        <a:t>0.167</a:t>
                      </a:r>
                    </a:p>
                  </a:txBody>
                  <a:tcPr marL="0" marR="0" marT="0" marB="0" anchor="ctr"/>
                </a:tc>
                <a:tc>
                  <a:txBody>
                    <a:bodyPr/>
                    <a:lstStyle/>
                    <a:p>
                      <a:pPr lvl="0" algn="ctr"/>
                      <a:r>
                        <a:rPr lang="en-US" sz="1600" dirty="0"/>
                        <a:t>1</a:t>
                      </a:r>
                    </a:p>
                  </a:txBody>
                  <a:tcPr marL="0" marR="0" marT="0" marB="0" anchor="ctr"/>
                </a:tc>
                <a:extLst>
                  <a:ext uri="{0D108BD9-81ED-4DB2-BD59-A6C34878D82A}">
                    <a16:rowId xmlns:a16="http://schemas.microsoft.com/office/drawing/2014/main" val="1538197541"/>
                  </a:ext>
                </a:extLst>
              </a:tr>
            </a:tbl>
          </a:graphicData>
        </a:graphic>
      </p:graphicFrame>
      <p:sp>
        <p:nvSpPr>
          <p:cNvPr id="4" name="TextBox 3">
            <a:extLst>
              <a:ext uri="{FF2B5EF4-FFF2-40B4-BE49-F238E27FC236}">
                <a16:creationId xmlns:a16="http://schemas.microsoft.com/office/drawing/2014/main" id="{D9841199-97B3-55BB-20C8-3007E6DE4E5A}"/>
              </a:ext>
            </a:extLst>
          </p:cNvPr>
          <p:cNvSpPr txBox="1"/>
          <p:nvPr/>
        </p:nvSpPr>
        <p:spPr>
          <a:xfrm>
            <a:off x="577763" y="29929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8" name="TextBox 7">
            <a:extLst>
              <a:ext uri="{FF2B5EF4-FFF2-40B4-BE49-F238E27FC236}">
                <a16:creationId xmlns:a16="http://schemas.microsoft.com/office/drawing/2014/main" id="{9B825A8C-56DF-9E36-9B75-08A4835CE14A}"/>
              </a:ext>
            </a:extLst>
          </p:cNvPr>
          <p:cNvSpPr txBox="1"/>
          <p:nvPr/>
        </p:nvSpPr>
        <p:spPr>
          <a:xfrm>
            <a:off x="481664" y="318436"/>
            <a:ext cx="43186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Models Comparison based on Holdout Score</a:t>
            </a:r>
          </a:p>
        </p:txBody>
      </p:sp>
      <p:sp>
        <p:nvSpPr>
          <p:cNvPr id="2" name="Star: 5 Points 1">
            <a:extLst>
              <a:ext uri="{FF2B5EF4-FFF2-40B4-BE49-F238E27FC236}">
                <a16:creationId xmlns:a16="http://schemas.microsoft.com/office/drawing/2014/main" id="{3A5F5188-F005-FAFC-CA07-99C83CD5286B}"/>
              </a:ext>
            </a:extLst>
          </p:cNvPr>
          <p:cNvSpPr/>
          <p:nvPr/>
        </p:nvSpPr>
        <p:spPr>
          <a:xfrm>
            <a:off x="7585278" y="2289325"/>
            <a:ext cx="480904" cy="484434"/>
          </a:xfrm>
          <a:prstGeom prst="star5">
            <a:avLst/>
          </a:prstGeom>
          <a:solidFill>
            <a:srgbClr val="FFFF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3">
            <a:extLst>
              <a:ext uri="{FF2B5EF4-FFF2-40B4-BE49-F238E27FC236}">
                <a16:creationId xmlns:a16="http://schemas.microsoft.com/office/drawing/2014/main" id="{36A14D44-68B0-3CED-F7BE-15B7E5B7D664}"/>
              </a:ext>
            </a:extLst>
          </p:cNvPr>
          <p:cNvSpPr/>
          <p:nvPr/>
        </p:nvSpPr>
        <p:spPr>
          <a:xfrm>
            <a:off x="304800" y="62401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BAEFC8CB-A810-4B9B-9A06-382FE3B7CBB7}"/>
              </a:ext>
            </a:extLst>
          </p:cNvPr>
          <p:cNvSpPr/>
          <p:nvPr/>
        </p:nvSpPr>
        <p:spPr>
          <a:xfrm>
            <a:off x="3594332" y="1493183"/>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276754D6-4367-7A2A-5D39-559409C8A761}"/>
              </a:ext>
            </a:extLst>
          </p:cNvPr>
          <p:cNvSpPr/>
          <p:nvPr/>
        </p:nvSpPr>
        <p:spPr>
          <a:xfrm>
            <a:off x="4856346" y="2481063"/>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489EE6B0-8ECF-1E68-53F0-BCEF2494C3CD}"/>
              </a:ext>
            </a:extLst>
          </p:cNvPr>
          <p:cNvSpPr/>
          <p:nvPr/>
        </p:nvSpPr>
        <p:spPr>
          <a:xfrm>
            <a:off x="5978296" y="2479496"/>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E2D45B1C-5591-11C9-A554-956BCA34F105}"/>
              </a:ext>
            </a:extLst>
          </p:cNvPr>
          <p:cNvSpPr/>
          <p:nvPr/>
        </p:nvSpPr>
        <p:spPr>
          <a:xfrm>
            <a:off x="7108307" y="2479495"/>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10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3704352" y="537210"/>
            <a:ext cx="4744733"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Based on unseen test dataset, the result differs with the model's expected score (suspect overfitting).</a:t>
            </a:r>
            <a:endParaRPr lang="en-US" sz="2400"/>
          </a:p>
          <a:p>
            <a:r>
              <a:rPr lang="en-US" sz="1100"/>
              <a:t>Therefore, more experiments and data is required for the model training.</a:t>
            </a:r>
            <a:endParaRPr lang="en-US" sz="2400"/>
          </a:p>
          <a:p>
            <a:r>
              <a:rPr lang="en-US" sz="1100">
                <a:cs typeface="Calibri"/>
              </a:rPr>
              <a:t>Precision and accuracy are lacking. </a:t>
            </a:r>
          </a:p>
        </p:txBody>
      </p:sp>
      <p:sp>
        <p:nvSpPr>
          <p:cNvPr id="13" name="Rectangle 12">
            <a:extLst>
              <a:ext uri="{FF2B5EF4-FFF2-40B4-BE49-F238E27FC236}">
                <a16:creationId xmlns:a16="http://schemas.microsoft.com/office/drawing/2014/main" id="{A5762DBC-FEC9-D00A-F7C4-E2D1CA81CB70}"/>
              </a:ext>
            </a:extLst>
          </p:cNvPr>
          <p:cNvSpPr/>
          <p:nvPr/>
        </p:nvSpPr>
        <p:spPr>
          <a:xfrm>
            <a:off x="6951889" y="2276265"/>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D58D0B-9A80-24E7-13CC-103FBFC60BAE}"/>
              </a:ext>
            </a:extLst>
          </p:cNvPr>
          <p:cNvSpPr/>
          <p:nvPr/>
        </p:nvSpPr>
        <p:spPr>
          <a:xfrm>
            <a:off x="6951889" y="1962254"/>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30B66B-EAFA-6CD2-B6B7-9CB06475DB71}"/>
              </a:ext>
            </a:extLst>
          </p:cNvPr>
          <p:cNvSpPr/>
          <p:nvPr/>
        </p:nvSpPr>
        <p:spPr>
          <a:xfrm>
            <a:off x="6951889" y="2596556"/>
            <a:ext cx="772468" cy="226090"/>
          </a:xfrm>
          <a:prstGeom prst="rect">
            <a:avLst/>
          </a:prstGeom>
          <a:solidFill>
            <a:srgbClr val="2AD43E">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C7BC76-BF0C-52F5-5330-F2108C0418D6}"/>
              </a:ext>
            </a:extLst>
          </p:cNvPr>
          <p:cNvSpPr/>
          <p:nvPr/>
        </p:nvSpPr>
        <p:spPr>
          <a:xfrm>
            <a:off x="4276514" y="2269984"/>
            <a:ext cx="401936" cy="20725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
            <a:extLst>
              <a:ext uri="{FF2B5EF4-FFF2-40B4-BE49-F238E27FC236}">
                <a16:creationId xmlns:a16="http://schemas.microsoft.com/office/drawing/2014/main" id="{641CCFC5-2C6F-9124-0394-19D5A3DB882F}"/>
              </a:ext>
            </a:extLst>
          </p:cNvPr>
          <p:cNvSpPr/>
          <p:nvPr/>
        </p:nvSpPr>
        <p:spPr>
          <a:xfrm>
            <a:off x="337271" y="442450"/>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65452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4213066" cy="184666"/>
          </a:xfrm>
          <a:prstGeom prst="rect">
            <a:avLst/>
          </a:prstGeom>
        </p:spPr>
        <p:txBody>
          <a:bodyPr vert="horz" wrap="square" lIns="0" tIns="0" rIns="0" bIns="0" rtlCol="0" anchor="t">
            <a:spAutoFit/>
          </a:bodyPr>
          <a:lstStyle/>
          <a:p>
            <a:pPr marL="12700"/>
            <a:r>
              <a:rPr sz="1200" b="1" spc="-120">
                <a:solidFill>
                  <a:srgbClr val="252525"/>
                </a:solidFill>
                <a:latin typeface="Arial"/>
                <a:cs typeface="Arial"/>
              </a:rPr>
              <a:t>Business</a:t>
            </a:r>
            <a:r>
              <a:rPr sz="1200" b="1">
                <a:solidFill>
                  <a:srgbClr val="252525"/>
                </a:solidFill>
                <a:latin typeface="Arial"/>
                <a:cs typeface="Arial"/>
              </a:rPr>
              <a:t> </a:t>
            </a:r>
            <a:r>
              <a:rPr sz="1200" b="1" spc="-10">
                <a:solidFill>
                  <a:srgbClr val="252525"/>
                </a:solidFill>
                <a:latin typeface="Arial"/>
                <a:cs typeface="Arial"/>
              </a:rPr>
              <a:t>U</a:t>
            </a:r>
            <a:r>
              <a:rPr sz="1200" b="1" spc="5">
                <a:solidFill>
                  <a:srgbClr val="252525"/>
                </a:solidFill>
                <a:latin typeface="Arial"/>
                <a:cs typeface="Arial"/>
              </a:rPr>
              <a:t>nd</a:t>
            </a:r>
            <a:r>
              <a:rPr sz="1200" b="1" spc="-10">
                <a:solidFill>
                  <a:srgbClr val="252525"/>
                </a:solidFill>
                <a:latin typeface="Arial"/>
                <a:cs typeface="Arial"/>
              </a:rPr>
              <a:t>ers</a:t>
            </a:r>
            <a:r>
              <a:rPr sz="1200" b="1">
                <a:solidFill>
                  <a:srgbClr val="252525"/>
                </a:solidFill>
                <a:latin typeface="Arial"/>
                <a:cs typeface="Arial"/>
              </a:rPr>
              <a:t>t</a:t>
            </a:r>
            <a:r>
              <a:rPr sz="1200" b="1" spc="-10">
                <a:solidFill>
                  <a:srgbClr val="252525"/>
                </a:solidFill>
                <a:latin typeface="Arial"/>
                <a:cs typeface="Arial"/>
              </a:rPr>
              <a:t>a</a:t>
            </a:r>
            <a:r>
              <a:rPr sz="1200" b="1" spc="5">
                <a:solidFill>
                  <a:srgbClr val="252525"/>
                </a:solidFill>
                <a:latin typeface="Arial"/>
                <a:cs typeface="Arial"/>
              </a:rPr>
              <a:t>nd</a:t>
            </a:r>
            <a:r>
              <a:rPr sz="1200" b="1">
                <a:solidFill>
                  <a:srgbClr val="252525"/>
                </a:solidFill>
                <a:latin typeface="Arial"/>
                <a:cs typeface="Arial"/>
              </a:rPr>
              <a:t>i</a:t>
            </a:r>
            <a:r>
              <a:rPr sz="1200" b="1" spc="5">
                <a:solidFill>
                  <a:srgbClr val="252525"/>
                </a:solidFill>
                <a:latin typeface="Arial"/>
                <a:cs typeface="Arial"/>
              </a:rPr>
              <a:t>n</a:t>
            </a:r>
            <a:r>
              <a:rPr sz="1200" b="1">
                <a:solidFill>
                  <a:srgbClr val="252525"/>
                </a:solidFill>
                <a:latin typeface="Arial"/>
                <a:cs typeface="Arial"/>
              </a:rPr>
              <a:t>g</a:t>
            </a:r>
            <a:r>
              <a:rPr lang="en-US" sz="1200" b="1">
                <a:solidFill>
                  <a:srgbClr val="252525"/>
                </a:solidFill>
                <a:latin typeface="Arial"/>
                <a:cs typeface="Arial"/>
              </a:rPr>
              <a:t> - Problem &amp; Opportunity</a:t>
            </a:r>
            <a:endParaRPr lang="en-US"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p:nvPr/>
        </p:nvSpPr>
        <p:spPr>
          <a:xfrm>
            <a:off x="534669" y="897889"/>
            <a:ext cx="228600" cy="228600"/>
          </a:xfrm>
          <a:custGeom>
            <a:avLst/>
            <a:gdLst/>
            <a:ahLst/>
            <a:cxnLst/>
            <a:rect l="l" t="t" r="r" b="b"/>
            <a:pathLst>
              <a:path w="228600" h="228600">
                <a:moveTo>
                  <a:pt x="114300" y="0"/>
                </a:moveTo>
                <a:lnTo>
                  <a:pt x="83858" y="82296"/>
                </a:lnTo>
                <a:lnTo>
                  <a:pt x="0" y="87375"/>
                </a:lnTo>
                <a:lnTo>
                  <a:pt x="65049" y="143256"/>
                </a:lnTo>
                <a:lnTo>
                  <a:pt x="43662" y="228600"/>
                </a:lnTo>
                <a:lnTo>
                  <a:pt x="114300" y="180848"/>
                </a:lnTo>
                <a:lnTo>
                  <a:pt x="172970" y="180848"/>
                </a:lnTo>
                <a:lnTo>
                  <a:pt x="163550" y="143256"/>
                </a:lnTo>
                <a:lnTo>
                  <a:pt x="228600" y="87375"/>
                </a:lnTo>
                <a:lnTo>
                  <a:pt x="144741" y="82296"/>
                </a:lnTo>
                <a:lnTo>
                  <a:pt x="114300" y="0"/>
                </a:lnTo>
                <a:close/>
              </a:path>
              <a:path w="228600" h="228600">
                <a:moveTo>
                  <a:pt x="172970" y="180848"/>
                </a:moveTo>
                <a:lnTo>
                  <a:pt x="114300" y="180848"/>
                </a:lnTo>
                <a:lnTo>
                  <a:pt x="184937" y="228600"/>
                </a:lnTo>
                <a:lnTo>
                  <a:pt x="172970" y="180848"/>
                </a:lnTo>
                <a:close/>
              </a:path>
            </a:pathLst>
          </a:custGeom>
          <a:solidFill>
            <a:srgbClr val="252525"/>
          </a:solidFill>
        </p:spPr>
        <p:txBody>
          <a:bodyPr wrap="square" lIns="0" tIns="0" rIns="0" bIns="0" rtlCol="0"/>
          <a:lstStyle/>
          <a:p>
            <a:endParaRPr/>
          </a:p>
        </p:txBody>
      </p:sp>
      <p:sp>
        <p:nvSpPr>
          <p:cNvPr id="8" name="object 8"/>
          <p:cNvSpPr/>
          <p:nvPr/>
        </p:nvSpPr>
        <p:spPr>
          <a:xfrm>
            <a:off x="534669" y="897889"/>
            <a:ext cx="228600" cy="228600"/>
          </a:xfrm>
          <a:custGeom>
            <a:avLst/>
            <a:gdLst/>
            <a:ahLst/>
            <a:cxnLst/>
            <a:rect l="l" t="t" r="r" b="b"/>
            <a:pathLst>
              <a:path w="228600" h="228600">
                <a:moveTo>
                  <a:pt x="0" y="87375"/>
                </a:moveTo>
                <a:lnTo>
                  <a:pt x="83858" y="82296"/>
                </a:lnTo>
                <a:lnTo>
                  <a:pt x="114300" y="0"/>
                </a:lnTo>
                <a:lnTo>
                  <a:pt x="144741" y="82296"/>
                </a:lnTo>
                <a:lnTo>
                  <a:pt x="228600" y="87375"/>
                </a:lnTo>
                <a:lnTo>
                  <a:pt x="163550" y="143256"/>
                </a:lnTo>
                <a:lnTo>
                  <a:pt x="184937" y="228600"/>
                </a:lnTo>
                <a:lnTo>
                  <a:pt x="114300" y="180848"/>
                </a:lnTo>
                <a:lnTo>
                  <a:pt x="43662" y="228600"/>
                </a:lnTo>
                <a:lnTo>
                  <a:pt x="65049" y="143256"/>
                </a:lnTo>
                <a:lnTo>
                  <a:pt x="0" y="87375"/>
                </a:lnTo>
                <a:close/>
              </a:path>
            </a:pathLst>
          </a:custGeom>
          <a:ln w="12700">
            <a:solidFill>
              <a:srgbClr val="252525"/>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a:t>
            </a:fld>
            <a:endParaRPr spc="-5"/>
          </a:p>
        </p:txBody>
      </p:sp>
      <p:sp>
        <p:nvSpPr>
          <p:cNvPr id="4" name="TextBox 3">
            <a:extLst>
              <a:ext uri="{FF2B5EF4-FFF2-40B4-BE49-F238E27FC236}">
                <a16:creationId xmlns:a16="http://schemas.microsoft.com/office/drawing/2014/main" id="{92356F16-4F90-86EA-B584-C3C52FBCF605}"/>
              </a:ext>
            </a:extLst>
          </p:cNvPr>
          <p:cNvSpPr txBox="1"/>
          <p:nvPr/>
        </p:nvSpPr>
        <p:spPr>
          <a:xfrm>
            <a:off x="1031298" y="895350"/>
            <a:ext cx="7548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person's quality of life is of high value. Therefore, our government believes the cost of providing wellness care to its citizens is lesser than providing care to stroke patients. It can help to save SGD$5.37 billion per year and improve its citizens quality of life by 8 years.</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1460" cy="4655820"/>
          </a:xfrm>
          <a:custGeom>
            <a:avLst/>
            <a:gdLst/>
            <a:ahLst/>
            <a:cxnLst/>
            <a:rect l="l" t="t" r="r" b="b"/>
            <a:pathLst>
              <a:path w="9141460" h="4655820">
                <a:moveTo>
                  <a:pt x="0" y="4655820"/>
                </a:moveTo>
                <a:lnTo>
                  <a:pt x="9141459" y="4655820"/>
                </a:lnTo>
                <a:lnTo>
                  <a:pt x="9141459" y="0"/>
                </a:lnTo>
                <a:lnTo>
                  <a:pt x="0" y="0"/>
                </a:lnTo>
                <a:lnTo>
                  <a:pt x="0" y="4655820"/>
                </a:lnTo>
              </a:path>
            </a:pathLst>
          </a:custGeom>
          <a:solidFill>
            <a:srgbClr val="58FABB"/>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Summary &amp;</a:t>
            </a:r>
            <a:r>
              <a:rPr spc="20"/>
              <a:t> </a:t>
            </a:r>
            <a:r>
              <a:t>Reflect</a:t>
            </a:r>
            <a:r>
              <a:rPr spc="-15"/>
              <a:t>i</a:t>
            </a:r>
            <a:r>
              <a:t>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80</a:t>
            </a:fld>
            <a:endParaRPr spc="-5"/>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2009139"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30">
                <a:solidFill>
                  <a:srgbClr val="252525"/>
                </a:solidFill>
                <a:latin typeface="Calibri"/>
                <a:cs typeface="Calibri"/>
              </a:rPr>
              <a:t>s</a:t>
            </a:r>
            <a:r>
              <a:rPr sz="1400" b="1" spc="-15">
                <a:solidFill>
                  <a:srgbClr val="252525"/>
                </a:solidFill>
                <a:latin typeface="Calibri"/>
                <a:cs typeface="Calibri"/>
              </a:rPr>
              <a:t>t</a:t>
            </a:r>
            <a:r>
              <a:rPr sz="1400" b="1" spc="-40">
                <a:solidFill>
                  <a:srgbClr val="252525"/>
                </a:solidFill>
                <a:latin typeface="Calibri"/>
                <a:cs typeface="Calibri"/>
              </a:rPr>
              <a:t>r</a:t>
            </a:r>
            <a:r>
              <a:rPr sz="1400" b="1" spc="-5">
                <a:solidFill>
                  <a:srgbClr val="252525"/>
                </a:solidFill>
                <a:latin typeface="Calibri"/>
                <a:cs typeface="Calibri"/>
              </a:rPr>
              <a:t>a</a:t>
            </a:r>
            <a:r>
              <a:rPr sz="1400" b="1" spc="-10">
                <a:solidFill>
                  <a:srgbClr val="252525"/>
                </a:solidFill>
                <a:latin typeface="Calibri"/>
                <a:cs typeface="Calibri"/>
              </a:rPr>
              <a:t>i</a:t>
            </a:r>
            <a:r>
              <a:rPr sz="1400" b="1" spc="-25">
                <a:solidFill>
                  <a:srgbClr val="252525"/>
                </a:solidFill>
                <a:latin typeface="Calibri"/>
                <a:cs typeface="Calibri"/>
              </a:rPr>
              <a:t>n</a:t>
            </a:r>
            <a:r>
              <a:rPr sz="1400" b="1" spc="-15">
                <a:solidFill>
                  <a:srgbClr val="252525"/>
                </a:solidFill>
                <a:latin typeface="Calibri"/>
                <a:cs typeface="Calibri"/>
              </a:rPr>
              <a:t>t</a:t>
            </a:r>
            <a:r>
              <a:rPr sz="1400" b="1" spc="-10">
                <a:solidFill>
                  <a:srgbClr val="252525"/>
                </a:solidFill>
                <a:latin typeface="Calibri"/>
                <a:cs typeface="Calibri"/>
              </a:rPr>
              <a:t>s</a:t>
            </a:r>
            <a:r>
              <a:rPr sz="1400" b="1">
                <a:solidFill>
                  <a:srgbClr val="252525"/>
                </a:solidFill>
                <a:latin typeface="Calibri"/>
                <a:cs typeface="Calibri"/>
              </a:rPr>
              <a:t> </a:t>
            </a:r>
            <a:r>
              <a:rPr sz="1400" b="1" spc="-5">
                <a:solidFill>
                  <a:srgbClr val="252525"/>
                </a:solidFill>
                <a:latin typeface="Calibri"/>
                <a:cs typeface="Calibri"/>
              </a:rPr>
              <a:t>an</a:t>
            </a:r>
            <a:r>
              <a:rPr sz="1400" b="1" spc="-10">
                <a:solidFill>
                  <a:srgbClr val="252525"/>
                </a:solidFill>
                <a:latin typeface="Calibri"/>
                <a:cs typeface="Calibri"/>
              </a:rPr>
              <a:t>d</a:t>
            </a:r>
            <a:r>
              <a:rPr sz="1400" b="1" spc="-20">
                <a:solidFill>
                  <a:srgbClr val="252525"/>
                </a:solidFill>
                <a:latin typeface="Calibri"/>
                <a:cs typeface="Calibri"/>
              </a:rPr>
              <a:t> </a:t>
            </a:r>
            <a:r>
              <a:rPr sz="1400" b="1" spc="-15">
                <a:solidFill>
                  <a:srgbClr val="252525"/>
                </a:solidFill>
                <a:latin typeface="Calibri"/>
                <a:cs typeface="Calibri"/>
              </a:rPr>
              <a:t>C</a:t>
            </a:r>
            <a:r>
              <a:rPr sz="1400" b="1" spc="-5">
                <a:solidFill>
                  <a:srgbClr val="252525"/>
                </a:solidFill>
                <a:latin typeface="Calibri"/>
                <a:cs typeface="Calibri"/>
              </a:rPr>
              <a:t>ha</a:t>
            </a:r>
            <a:r>
              <a:rPr sz="1400" b="1" spc="-10">
                <a:solidFill>
                  <a:srgbClr val="252525"/>
                </a:solidFill>
                <a:latin typeface="Calibri"/>
                <a:cs typeface="Calibri"/>
              </a:rPr>
              <a:t>ll</a:t>
            </a:r>
            <a:r>
              <a:rPr sz="1400" b="1" spc="-5">
                <a:solidFill>
                  <a:srgbClr val="252525"/>
                </a:solidFill>
                <a:latin typeface="Calibri"/>
                <a:cs typeface="Calibri"/>
              </a:rPr>
              <a:t>en</a:t>
            </a:r>
            <a:r>
              <a:rPr sz="1400" b="1" spc="-25">
                <a:solidFill>
                  <a:srgbClr val="252525"/>
                </a:solidFill>
                <a:latin typeface="Calibri"/>
                <a:cs typeface="Calibri"/>
              </a:rPr>
              <a:t>g</a:t>
            </a:r>
            <a:r>
              <a:rPr sz="1400" b="1" spc="-5">
                <a:solidFill>
                  <a:srgbClr val="252525"/>
                </a:solidFill>
                <a:latin typeface="Calibri"/>
                <a:cs typeface="Calibri"/>
              </a:rPr>
              <a:t>e</a:t>
            </a:r>
            <a:r>
              <a:rPr sz="1400" b="1" spc="-10">
                <a:solidFill>
                  <a:srgbClr val="252525"/>
                </a:solidFill>
                <a:latin typeface="Calibri"/>
                <a:cs typeface="Calibri"/>
              </a:rPr>
              <a:t>s</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8" name="object 8"/>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30</a:t>
            </a:r>
            <a:endParaRPr sz="800">
              <a:latin typeface="Calibri"/>
              <a:cs typeface="Calibri"/>
            </a:endParaRPr>
          </a:p>
        </p:txBody>
      </p:sp>
      <p:sp>
        <p:nvSpPr>
          <p:cNvPr id="6" name="TextBox 5">
            <a:extLst>
              <a:ext uri="{FF2B5EF4-FFF2-40B4-BE49-F238E27FC236}">
                <a16:creationId xmlns:a16="http://schemas.microsoft.com/office/drawing/2014/main" id="{4EBF89B7-A5E3-397E-5DAB-C6B1D62E5EA0}"/>
              </a:ext>
            </a:extLst>
          </p:cNvPr>
          <p:cNvSpPr txBox="1"/>
          <p:nvPr/>
        </p:nvSpPr>
        <p:spPr>
          <a:xfrm>
            <a:off x="350044" y="652905"/>
            <a:ext cx="820102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Small sample size</a:t>
            </a:r>
            <a:r>
              <a:rPr lang="en-US" u="sng"/>
              <a:t/>
            </a:r>
            <a:br>
              <a:rPr lang="en-US" u="sng"/>
            </a:br>
            <a:r>
              <a:rPr lang="en-US">
                <a:ea typeface="+mn-lt"/>
                <a:cs typeface="+mn-lt"/>
              </a:rPr>
              <a:t>After cleaning</a:t>
            </a:r>
            <a:r>
              <a:rPr lang="en-US">
                <a:cs typeface="Calibri"/>
              </a:rPr>
              <a:t> our initial dataset of 5110 patients' records, it is left with about 3284 </a:t>
            </a:r>
            <a:r>
              <a:rPr lang="en-US">
                <a:ea typeface="+mn-lt"/>
                <a:cs typeface="+mn-lt"/>
              </a:rPr>
              <a:t>negative or majority class </a:t>
            </a:r>
            <a:r>
              <a:rPr lang="en-US">
                <a:cs typeface="Calibri"/>
              </a:rPr>
              <a:t>and 247 </a:t>
            </a:r>
            <a:r>
              <a:rPr lang="en-US">
                <a:ea typeface="+mn-lt"/>
                <a:cs typeface="+mn-lt"/>
              </a:rPr>
              <a:t>positive or minority class</a:t>
            </a:r>
            <a:r>
              <a:rPr lang="en-US">
                <a:cs typeface="Calibri"/>
              </a:rPr>
              <a:t>. </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mn-lt"/>
                <a:cs typeface="+mn-lt"/>
              </a:rPr>
              <a:t>Dataset is severely imbalanced; it is in the ratio of 13 : 1</a:t>
            </a:r>
            <a:br>
              <a:rPr lang="en-US">
                <a:ea typeface="+mn-lt"/>
                <a:cs typeface="+mn-lt"/>
              </a:rPr>
            </a:br>
            <a:r>
              <a:rPr lang="en-US">
                <a:ea typeface="+mn-lt"/>
                <a:cs typeface="+mn-lt"/>
              </a:rPr>
              <a:t>a. Best solution – search for more data to bring up the minority class</a:t>
            </a:r>
            <a:br>
              <a:rPr lang="en-US">
                <a:ea typeface="+mn-lt"/>
                <a:cs typeface="+mn-lt"/>
              </a:rPr>
            </a:br>
            <a:r>
              <a:rPr lang="en-US">
                <a:ea typeface="+mn-lt"/>
                <a:cs typeface="+mn-lt"/>
              </a:rPr>
              <a:t>b. </a:t>
            </a:r>
            <a:r>
              <a:rPr lang="en-US" err="1">
                <a:ea typeface="+mn-lt"/>
                <a:cs typeface="+mn-lt"/>
              </a:rPr>
              <a:t>Undersampling</a:t>
            </a:r>
            <a:r>
              <a:rPr lang="en-US">
                <a:ea typeface="+mn-lt"/>
                <a:cs typeface="+mn-lt"/>
              </a:rPr>
              <a:t> the majority class</a:t>
            </a:r>
            <a:br>
              <a:rPr lang="en-US">
                <a:ea typeface="+mn-lt"/>
                <a:cs typeface="+mn-lt"/>
              </a:rPr>
            </a:br>
            <a:r>
              <a:rPr lang="en-US">
                <a:ea typeface="+mn-lt"/>
                <a:cs typeface="+mn-lt"/>
              </a:rPr>
              <a:t>c. Oversampling the minority class – SMOTE</a:t>
            </a:r>
            <a:br>
              <a:rPr lang="en-US">
                <a:ea typeface="+mn-lt"/>
                <a:cs typeface="+mn-lt"/>
              </a:rPr>
            </a:br>
            <a:endParaRPr lang="en-US">
              <a:ea typeface="+mn-lt"/>
              <a:cs typeface="+mn-lt"/>
            </a:endParaRPr>
          </a:p>
          <a:p>
            <a:pPr marL="342900" indent="-342900">
              <a:buAutoNum type="arabicPeriod"/>
            </a:pPr>
            <a:r>
              <a:rPr lang="en-US">
                <a:cs typeface="Calibri"/>
              </a:rPr>
              <a:t>Limited features of 11</a:t>
            </a:r>
            <a:br>
              <a:rPr lang="en-US">
                <a:cs typeface="Calibri"/>
              </a:rPr>
            </a:br>
            <a:r>
              <a:rPr lang="en-US">
                <a:cs typeface="Calibri"/>
              </a:rPr>
              <a:t>We will seek advice from the subject matter expert, our medical team, for useful features</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Calibri"/>
                <a:cs typeface="Calibri"/>
              </a:rPr>
              <a:t>IBM runtime usage is limited to 10 CUH and not able to create trial account, we're unable to further explore </a:t>
            </a:r>
            <a:r>
              <a:rPr lang="en-US" err="1">
                <a:ea typeface="Calibri"/>
                <a:cs typeface="Calibri"/>
              </a:rPr>
              <a:t>AutoAI</a:t>
            </a:r>
            <a:r>
              <a:rPr lang="en-US">
                <a:ea typeface="Calibri"/>
                <a:cs typeface="Calibri"/>
              </a:rPr>
              <a:t> with more experiments.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831215"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10">
                <a:solidFill>
                  <a:srgbClr val="252525"/>
                </a:solidFill>
                <a:latin typeface="Calibri"/>
                <a:cs typeface="Calibri"/>
              </a:rPr>
              <a:t>cl</a:t>
            </a:r>
            <a:r>
              <a:rPr sz="1400" b="1" spc="-5">
                <a:solidFill>
                  <a:srgbClr val="252525"/>
                </a:solidFill>
                <a:latin typeface="Calibri"/>
                <a:cs typeface="Calibri"/>
              </a:rPr>
              <a:t>u</a:t>
            </a:r>
            <a:r>
              <a:rPr sz="1400" b="1" spc="-10">
                <a:solidFill>
                  <a:srgbClr val="252525"/>
                </a:solidFill>
                <a:latin typeface="Calibri"/>
                <a:cs typeface="Calibri"/>
              </a:rPr>
              <a:t>sion</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82</a:t>
            </a:fld>
            <a:endParaRPr spc="-5"/>
          </a:p>
        </p:txBody>
      </p:sp>
      <p:sp>
        <p:nvSpPr>
          <p:cNvPr id="5" name="TextBox 4">
            <a:extLst>
              <a:ext uri="{FF2B5EF4-FFF2-40B4-BE49-F238E27FC236}">
                <a16:creationId xmlns:a16="http://schemas.microsoft.com/office/drawing/2014/main" id="{5A794DDB-3948-35B2-7ADE-2E6E2E07A518}"/>
              </a:ext>
            </a:extLst>
          </p:cNvPr>
          <p:cNvSpPr txBox="1"/>
          <p:nvPr/>
        </p:nvSpPr>
        <p:spPr>
          <a:xfrm>
            <a:off x="242887" y="685800"/>
            <a:ext cx="8658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Our best model is not meeting the medical industry standards.</a:t>
            </a:r>
            <a:endParaRPr lang="en-US"/>
          </a:p>
          <a:p>
            <a:endParaRPr lang="en-US">
              <a:cs typeface="Calibri"/>
            </a:endParaRPr>
          </a:p>
          <a:p>
            <a:r>
              <a:rPr lang="en-US">
                <a:cs typeface="Calibri"/>
              </a:rPr>
              <a:t>The model shows a high recall of 96.1% and a high precision of 97.1%. However, testing it with an unseen test dataset, the precision is falling short at 6%.</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1564640" cy="203200"/>
          </a:xfrm>
          <a:prstGeom prst="rect">
            <a:avLst/>
          </a:prstGeom>
        </p:spPr>
        <p:txBody>
          <a:bodyPr vert="horz" wrap="square" lIns="0" tIns="0" rIns="0" bIns="0" rtlCol="0">
            <a:spAutoFit/>
          </a:bodyPr>
          <a:lstStyle/>
          <a:p>
            <a:pPr marL="12700">
              <a:lnSpc>
                <a:spcPct val="100000"/>
              </a:lnSpc>
            </a:pPr>
            <a:r>
              <a:rPr sz="1400" b="1" spc="-10">
                <a:solidFill>
                  <a:srgbClr val="252525"/>
                </a:solidFill>
                <a:latin typeface="Calibri"/>
                <a:cs typeface="Calibri"/>
              </a:rPr>
              <a:t>Fu</a:t>
            </a:r>
            <a:r>
              <a:rPr sz="1400" b="1" spc="-15">
                <a:solidFill>
                  <a:srgbClr val="252525"/>
                </a:solidFill>
                <a:latin typeface="Calibri"/>
                <a:cs typeface="Calibri"/>
              </a:rPr>
              <a:t>t</a:t>
            </a:r>
            <a:r>
              <a:rPr sz="1400" b="1" spc="-5">
                <a:solidFill>
                  <a:srgbClr val="252525"/>
                </a:solidFill>
                <a:latin typeface="Calibri"/>
                <a:cs typeface="Calibri"/>
              </a:rPr>
              <a:t>u</a:t>
            </a:r>
            <a:r>
              <a:rPr sz="1400" b="1" spc="-20">
                <a:solidFill>
                  <a:srgbClr val="252525"/>
                </a:solidFill>
                <a:latin typeface="Calibri"/>
                <a:cs typeface="Calibri"/>
              </a:rPr>
              <a:t>r</a:t>
            </a:r>
            <a:r>
              <a:rPr sz="1400" b="1">
                <a:solidFill>
                  <a:srgbClr val="252525"/>
                </a:solidFill>
                <a:latin typeface="Calibri"/>
                <a:cs typeface="Calibri"/>
              </a:rPr>
              <a:t>e</a:t>
            </a:r>
            <a:r>
              <a:rPr sz="1400" b="1" spc="-25">
                <a:solidFill>
                  <a:srgbClr val="252525"/>
                </a:solidFill>
                <a:latin typeface="Calibri"/>
                <a:cs typeface="Calibri"/>
              </a:rPr>
              <a:t> </a:t>
            </a:r>
            <a:r>
              <a:rPr sz="1400" b="1" spc="-10">
                <a:solidFill>
                  <a:srgbClr val="252525"/>
                </a:solidFill>
                <a:latin typeface="Calibri"/>
                <a:cs typeface="Calibri"/>
              </a:rPr>
              <a:t>En</a:t>
            </a:r>
            <a:r>
              <a:rPr sz="1400" b="1" spc="-5">
                <a:solidFill>
                  <a:srgbClr val="252525"/>
                </a:solidFill>
                <a:latin typeface="Calibri"/>
                <a:cs typeface="Calibri"/>
              </a:rPr>
              <a:t>han</a:t>
            </a:r>
            <a:r>
              <a:rPr sz="1400" b="1" spc="-10">
                <a:solidFill>
                  <a:srgbClr val="252525"/>
                </a:solidFill>
                <a:latin typeface="Calibri"/>
                <a:cs typeface="Calibri"/>
              </a:rPr>
              <a:t>c</a:t>
            </a:r>
            <a:r>
              <a:rPr sz="1400" b="1" spc="-5">
                <a:solidFill>
                  <a:srgbClr val="252525"/>
                </a:solidFill>
                <a:latin typeface="Calibri"/>
                <a:cs typeface="Calibri"/>
              </a:rPr>
              <a:t>eme</a:t>
            </a:r>
            <a:r>
              <a:rPr sz="1400" b="1" spc="-15">
                <a:solidFill>
                  <a:srgbClr val="252525"/>
                </a:solidFill>
                <a:latin typeface="Calibri"/>
                <a:cs typeface="Calibri"/>
              </a:rPr>
              <a:t>n</a:t>
            </a:r>
            <a:r>
              <a:rPr sz="1400" b="1" spc="-5">
                <a:solidFill>
                  <a:srgbClr val="252525"/>
                </a:solidFill>
                <a:latin typeface="Calibri"/>
                <a:cs typeface="Calibri"/>
              </a:rPr>
              <a:t>t</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83</a:t>
            </a:fld>
            <a:endParaRPr spc="-5"/>
          </a:p>
        </p:txBody>
      </p:sp>
      <p:sp>
        <p:nvSpPr>
          <p:cNvPr id="5" name="TextBox 4">
            <a:extLst>
              <a:ext uri="{FF2B5EF4-FFF2-40B4-BE49-F238E27FC236}">
                <a16:creationId xmlns:a16="http://schemas.microsoft.com/office/drawing/2014/main" id="{D31B504E-5138-0052-792C-1A3F5FACD5AB}"/>
              </a:ext>
            </a:extLst>
          </p:cNvPr>
          <p:cNvSpPr txBox="1"/>
          <p:nvPr/>
        </p:nvSpPr>
        <p:spPr>
          <a:xfrm>
            <a:off x="350044" y="827575"/>
            <a:ext cx="83724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More data from the minority class is needed. </a:t>
            </a:r>
          </a:p>
          <a:p>
            <a:endParaRPr lang="en-US">
              <a:ea typeface="+mn-lt"/>
              <a:cs typeface="+mn-lt"/>
            </a:endParaRPr>
          </a:p>
          <a:p>
            <a:r>
              <a:rPr lang="en-US" dirty="0">
                <a:ea typeface="+mn-lt"/>
                <a:cs typeface="+mn-lt"/>
              </a:rPr>
              <a:t>More features such as weight, height, body fat %, muscle mass to be collected.</a:t>
            </a:r>
          </a:p>
          <a:p>
            <a:endParaRPr lang="en-US">
              <a:ea typeface="+mn-lt"/>
              <a:cs typeface="+mn-lt"/>
            </a:endParaRPr>
          </a:p>
          <a:p>
            <a:r>
              <a:rPr lang="en-US" dirty="0">
                <a:ea typeface="+mn-lt"/>
                <a:cs typeface="+mn-lt"/>
              </a:rPr>
              <a:t>Possible binning the continuous variable, age, BMI (e.g. low, moderate, high), glucose (low, moderate, high).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53377" y="231235"/>
            <a:ext cx="2465070" cy="185420"/>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Our Valuable Experience</a:t>
            </a:r>
            <a:endParaRPr lang="en-US"/>
          </a:p>
        </p:txBody>
      </p:sp>
      <p:sp>
        <p:nvSpPr>
          <p:cNvPr id="4" name="object 4"/>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84</a:t>
            </a:fld>
            <a:endParaRPr spc="-5"/>
          </a:p>
        </p:txBody>
      </p:sp>
      <p:sp>
        <p:nvSpPr>
          <p:cNvPr id="6" name="object 6"/>
          <p:cNvSpPr txBox="1"/>
          <p:nvPr/>
        </p:nvSpPr>
        <p:spPr>
          <a:xfrm>
            <a:off x="436427" y="741117"/>
            <a:ext cx="8189322" cy="4101123"/>
          </a:xfrm>
          <a:prstGeom prst="rect">
            <a:avLst/>
          </a:prstGeom>
        </p:spPr>
        <p:txBody>
          <a:bodyPr vert="horz" wrap="square" lIns="0" tIns="0" rIns="0" bIns="0" rtlCol="0" anchor="t">
            <a:spAutoFit/>
          </a:bodyPr>
          <a:lstStyle/>
          <a:p>
            <a:pPr marL="299720" marR="5080" indent="-287020">
              <a:buFont typeface="Wingdings"/>
              <a:buChar char=""/>
              <a:tabLst>
                <a:tab pos="299720" algn="l"/>
              </a:tabLst>
            </a:pPr>
            <a:r>
              <a:rPr lang="en-US" sz="1400" dirty="0">
                <a:latin typeface="Arial"/>
                <a:cs typeface="Arial"/>
              </a:rPr>
              <a:t>Interesting to </a:t>
            </a:r>
            <a:r>
              <a:rPr lang="en-US" sz="1400" b="1" dirty="0">
                <a:latin typeface="Arial"/>
                <a:cs typeface="Arial"/>
              </a:rPr>
              <a:t>learn the functionalities of IBM Watson Studio </a:t>
            </a:r>
            <a:r>
              <a:rPr lang="en-US" sz="1400" dirty="0">
                <a:latin typeface="Arial"/>
                <a:cs typeface="Arial"/>
              </a:rPr>
              <a:t>and how it can be used in deploying DS solutions </a:t>
            </a:r>
            <a:r>
              <a:rPr lang="en-US" sz="1400" b="1" dirty="0">
                <a:latin typeface="Arial"/>
                <a:cs typeface="Arial"/>
              </a:rPr>
              <a:t>without coding and rapidly</a:t>
            </a:r>
            <a:r>
              <a:rPr lang="en-US" sz="1400" dirty="0">
                <a:latin typeface="Arial"/>
                <a:cs typeface="Arial"/>
              </a:rPr>
              <a:t/>
            </a:r>
            <a:br>
              <a:rPr lang="en-US" sz="1400" dirty="0">
                <a:latin typeface="Arial"/>
                <a:cs typeface="Arial"/>
              </a:rPr>
            </a:br>
            <a:endParaRPr lang="en-US" sz="1400" dirty="0">
              <a:latin typeface="Arial"/>
              <a:cs typeface="Arial"/>
            </a:endParaRPr>
          </a:p>
          <a:p>
            <a:pPr marL="299720" marR="5080" indent="-287020">
              <a:buFont typeface="Wingdings"/>
              <a:buChar char=""/>
              <a:tabLst>
                <a:tab pos="299720" algn="l"/>
              </a:tabLst>
            </a:pPr>
            <a:r>
              <a:rPr sz="1400" dirty="0">
                <a:latin typeface="Arial"/>
                <a:cs typeface="Arial"/>
              </a:rPr>
              <a:t>Lea</a:t>
            </a:r>
            <a:r>
              <a:rPr sz="1400" spc="-10" dirty="0">
                <a:latin typeface="Arial"/>
                <a:cs typeface="Arial"/>
              </a:rPr>
              <a:t>r</a:t>
            </a:r>
            <a:r>
              <a:rPr sz="1400" dirty="0">
                <a:latin typeface="Arial"/>
                <a:cs typeface="Arial"/>
              </a:rPr>
              <a:t>n</a:t>
            </a:r>
            <a:r>
              <a:rPr sz="1400" spc="5" dirty="0">
                <a:latin typeface="Arial"/>
                <a:cs typeface="Arial"/>
              </a:rPr>
              <a:t>i</a:t>
            </a:r>
            <a:r>
              <a:rPr sz="1400" dirty="0">
                <a:latin typeface="Arial"/>
                <a:cs typeface="Arial"/>
              </a:rPr>
              <a:t>ng</a:t>
            </a:r>
            <a:r>
              <a:rPr sz="1400" spc="-30" dirty="0">
                <a:latin typeface="Arial"/>
                <a:cs typeface="Arial"/>
              </a:rPr>
              <a:t> </a:t>
            </a:r>
            <a:r>
              <a:rPr sz="1400" spc="-10" dirty="0">
                <a:latin typeface="Arial"/>
                <a:cs typeface="Arial"/>
              </a:rPr>
              <a:t>t</a:t>
            </a:r>
            <a:r>
              <a:rPr sz="1400" dirty="0">
                <a:latin typeface="Arial"/>
                <a:cs typeface="Arial"/>
              </a:rPr>
              <a:t>o</a:t>
            </a:r>
            <a:r>
              <a:rPr sz="1400" spc="-10" dirty="0">
                <a:latin typeface="Arial"/>
                <a:cs typeface="Arial"/>
              </a:rPr>
              <a:t> </a:t>
            </a:r>
            <a:r>
              <a:rPr sz="1400" dirty="0">
                <a:latin typeface="Arial"/>
                <a:cs typeface="Arial"/>
              </a:rPr>
              <a:t>so</a:t>
            </a:r>
            <a:r>
              <a:rPr sz="1400" spc="5" dirty="0">
                <a:latin typeface="Arial"/>
                <a:cs typeface="Arial"/>
              </a:rPr>
              <a:t>l</a:t>
            </a:r>
            <a:r>
              <a:rPr sz="1400" dirty="0">
                <a:latin typeface="Arial"/>
                <a:cs typeface="Arial"/>
              </a:rPr>
              <a:t>ve</a:t>
            </a:r>
            <a:r>
              <a:rPr sz="1400" spc="-10" dirty="0">
                <a:latin typeface="Arial"/>
                <a:cs typeface="Arial"/>
              </a:rPr>
              <a:t> </a:t>
            </a:r>
            <a:r>
              <a:rPr sz="1400" dirty="0">
                <a:latin typeface="Arial"/>
                <a:cs typeface="Arial"/>
              </a:rPr>
              <a:t>a</a:t>
            </a:r>
            <a:r>
              <a:rPr sz="1400" spc="-10" dirty="0">
                <a:latin typeface="Arial"/>
                <a:cs typeface="Arial"/>
              </a:rPr>
              <a:t> </a:t>
            </a:r>
            <a:r>
              <a:rPr sz="1400" dirty="0">
                <a:latin typeface="Arial"/>
                <a:cs typeface="Arial"/>
              </a:rPr>
              <a:t>p</a:t>
            </a:r>
            <a:r>
              <a:rPr sz="1400" spc="-5" dirty="0">
                <a:latin typeface="Arial"/>
                <a:cs typeface="Arial"/>
              </a:rPr>
              <a:t>r</a:t>
            </a:r>
            <a:r>
              <a:rPr sz="1400" dirty="0">
                <a:latin typeface="Arial"/>
                <a:cs typeface="Arial"/>
              </a:rPr>
              <a:t>ob</a:t>
            </a:r>
            <a:r>
              <a:rPr sz="1400" spc="10" dirty="0">
                <a:latin typeface="Arial"/>
                <a:cs typeface="Arial"/>
              </a:rPr>
              <a:t>l</a:t>
            </a:r>
            <a:r>
              <a:rPr sz="1400" dirty="0">
                <a:latin typeface="Arial"/>
                <a:cs typeface="Arial"/>
              </a:rPr>
              <a:t>em</a:t>
            </a:r>
            <a:r>
              <a:rPr sz="1400" spc="-35" dirty="0">
                <a:latin typeface="Arial"/>
                <a:cs typeface="Arial"/>
              </a:rPr>
              <a:t> </a:t>
            </a:r>
            <a:r>
              <a:rPr sz="1400" dirty="0">
                <a:latin typeface="Arial"/>
                <a:cs typeface="Arial"/>
              </a:rPr>
              <a:t>and </a:t>
            </a:r>
            <a:r>
              <a:rPr sz="1400" b="1" dirty="0">
                <a:latin typeface="Arial"/>
                <a:cs typeface="Arial"/>
              </a:rPr>
              <a:t>ga</a:t>
            </a:r>
            <a:r>
              <a:rPr sz="1400" b="1" spc="-10" dirty="0">
                <a:latin typeface="Arial"/>
                <a:cs typeface="Arial"/>
              </a:rPr>
              <a:t>i</a:t>
            </a:r>
            <a:r>
              <a:rPr sz="1400" b="1" dirty="0">
                <a:latin typeface="Arial"/>
                <a:cs typeface="Arial"/>
              </a:rPr>
              <a:t>n</a:t>
            </a:r>
            <a:r>
              <a:rPr sz="1400" b="1" spc="-30" dirty="0">
                <a:latin typeface="Arial"/>
                <a:cs typeface="Arial"/>
              </a:rPr>
              <a:t> </a:t>
            </a:r>
            <a:r>
              <a:rPr sz="1400" b="1" dirty="0">
                <a:latin typeface="Arial"/>
                <a:cs typeface="Arial"/>
              </a:rPr>
              <a:t>act</a:t>
            </a:r>
            <a:r>
              <a:rPr sz="1400" b="1" spc="-15" dirty="0">
                <a:latin typeface="Arial"/>
                <a:cs typeface="Arial"/>
              </a:rPr>
              <a:t>i</a:t>
            </a:r>
            <a:r>
              <a:rPr sz="1400" b="1" dirty="0">
                <a:latin typeface="Arial"/>
                <a:cs typeface="Arial"/>
              </a:rPr>
              <a:t>onab</a:t>
            </a:r>
            <a:r>
              <a:rPr sz="1400" b="1" spc="-10" dirty="0">
                <a:latin typeface="Arial"/>
                <a:cs typeface="Arial"/>
              </a:rPr>
              <a:t>l</a:t>
            </a:r>
            <a:r>
              <a:rPr sz="1400" b="1" dirty="0">
                <a:latin typeface="Arial"/>
                <a:cs typeface="Arial"/>
              </a:rPr>
              <a:t>e</a:t>
            </a:r>
            <a:r>
              <a:rPr sz="1400" b="1" spc="-30" dirty="0">
                <a:latin typeface="Arial"/>
                <a:cs typeface="Arial"/>
              </a:rPr>
              <a:t> </a:t>
            </a:r>
            <a:r>
              <a:rPr sz="1400" b="1" spc="-10" dirty="0">
                <a:latin typeface="Arial"/>
                <a:cs typeface="Arial"/>
              </a:rPr>
              <a:t>i</a:t>
            </a:r>
            <a:r>
              <a:rPr sz="1400" b="1" dirty="0">
                <a:latin typeface="Arial"/>
                <a:cs typeface="Arial"/>
              </a:rPr>
              <a:t>ns</a:t>
            </a:r>
            <a:r>
              <a:rPr sz="1400" b="1" spc="-10" dirty="0">
                <a:latin typeface="Arial"/>
                <a:cs typeface="Arial"/>
              </a:rPr>
              <a:t>i</a:t>
            </a:r>
            <a:r>
              <a:rPr sz="1400" b="1" dirty="0">
                <a:latin typeface="Arial"/>
                <a:cs typeface="Arial"/>
              </a:rPr>
              <a:t>gh</a:t>
            </a:r>
            <a:r>
              <a:rPr sz="1400" b="1" spc="-10" dirty="0">
                <a:latin typeface="Arial"/>
                <a:cs typeface="Arial"/>
              </a:rPr>
              <a:t>t</a:t>
            </a:r>
            <a:r>
              <a:rPr sz="1400" b="1" dirty="0">
                <a:latin typeface="Arial"/>
                <a:cs typeface="Arial"/>
              </a:rPr>
              <a:t>s</a:t>
            </a:r>
            <a:r>
              <a:rPr sz="1400" b="1" spc="-30" dirty="0">
                <a:latin typeface="Arial"/>
                <a:cs typeface="Arial"/>
              </a:rPr>
              <a:t> </a:t>
            </a:r>
            <a:r>
              <a:rPr sz="1400" b="1" spc="-10" dirty="0">
                <a:latin typeface="Arial"/>
                <a:cs typeface="Arial"/>
              </a:rPr>
              <a:t>t</a:t>
            </a:r>
            <a:r>
              <a:rPr sz="1400" b="1" dirty="0">
                <a:latin typeface="Arial"/>
                <a:cs typeface="Arial"/>
              </a:rPr>
              <a:t>hat</a:t>
            </a:r>
            <a:r>
              <a:rPr sz="1400" b="1" spc="-15" dirty="0">
                <a:latin typeface="Arial"/>
                <a:cs typeface="Arial"/>
              </a:rPr>
              <a:t> </a:t>
            </a:r>
            <a:r>
              <a:rPr sz="1400" b="1" dirty="0">
                <a:latin typeface="Arial"/>
                <a:cs typeface="Arial"/>
              </a:rPr>
              <a:t>d</a:t>
            </a:r>
            <a:r>
              <a:rPr sz="1400" b="1" spc="-5" dirty="0">
                <a:latin typeface="Arial"/>
                <a:cs typeface="Arial"/>
              </a:rPr>
              <a:t>r</a:t>
            </a:r>
            <a:r>
              <a:rPr sz="1400" b="1" spc="-10" dirty="0">
                <a:latin typeface="Arial"/>
                <a:cs typeface="Arial"/>
              </a:rPr>
              <a:t>i</a:t>
            </a:r>
            <a:r>
              <a:rPr sz="1400" b="1" spc="-40" dirty="0">
                <a:latin typeface="Arial"/>
                <a:cs typeface="Arial"/>
              </a:rPr>
              <a:t>v</a:t>
            </a:r>
            <a:r>
              <a:rPr sz="1400" b="1" dirty="0">
                <a:latin typeface="Arial"/>
                <a:cs typeface="Arial"/>
              </a:rPr>
              <a:t>es</a:t>
            </a:r>
            <a:r>
              <a:rPr sz="1400" b="1" spc="30" dirty="0">
                <a:latin typeface="Arial"/>
                <a:cs typeface="Arial"/>
              </a:rPr>
              <a:t> </a:t>
            </a:r>
            <a:r>
              <a:rPr sz="1400" b="1" dirty="0">
                <a:latin typeface="Arial"/>
                <a:cs typeface="Arial"/>
              </a:rPr>
              <a:t>bus</a:t>
            </a:r>
            <a:r>
              <a:rPr sz="1400" b="1" spc="-10" dirty="0">
                <a:latin typeface="Arial"/>
                <a:cs typeface="Arial"/>
              </a:rPr>
              <a:t>i</a:t>
            </a:r>
            <a:r>
              <a:rPr sz="1400" b="1" dirty="0">
                <a:latin typeface="Arial"/>
                <a:cs typeface="Arial"/>
              </a:rPr>
              <a:t>ness</a:t>
            </a:r>
            <a:r>
              <a:rPr sz="1400" b="1" spc="-50" dirty="0">
                <a:latin typeface="Arial"/>
                <a:cs typeface="Arial"/>
              </a:rPr>
              <a:t> </a:t>
            </a:r>
            <a:r>
              <a:rPr sz="1400" b="1" spc="-40" dirty="0">
                <a:latin typeface="Arial"/>
                <a:cs typeface="Arial"/>
              </a:rPr>
              <a:t>v</a:t>
            </a:r>
            <a:r>
              <a:rPr sz="1400" b="1" dirty="0">
                <a:latin typeface="Arial"/>
                <a:cs typeface="Arial"/>
              </a:rPr>
              <a:t>a</a:t>
            </a:r>
            <a:r>
              <a:rPr sz="1400" b="1" spc="-10" dirty="0">
                <a:latin typeface="Arial"/>
                <a:cs typeface="Arial"/>
              </a:rPr>
              <a:t>l</a:t>
            </a:r>
            <a:r>
              <a:rPr sz="1400" b="1" dirty="0">
                <a:latin typeface="Arial"/>
                <a:cs typeface="Arial"/>
              </a:rPr>
              <a:t>ue</a:t>
            </a:r>
            <a:r>
              <a:rPr sz="1400" b="1" spc="70" dirty="0">
                <a:latin typeface="Arial"/>
                <a:cs typeface="Arial"/>
              </a:rPr>
              <a:t> </a:t>
            </a:r>
            <a:r>
              <a:rPr sz="1400" dirty="0">
                <a:latin typeface="Arial"/>
                <a:cs typeface="Arial"/>
              </a:rPr>
              <a:t>by go</a:t>
            </a:r>
            <a:r>
              <a:rPr sz="1400" spc="10" dirty="0">
                <a:latin typeface="Arial"/>
                <a:cs typeface="Arial"/>
              </a:rPr>
              <a:t>i</a:t>
            </a:r>
            <a:r>
              <a:rPr sz="1400" dirty="0">
                <a:latin typeface="Arial"/>
                <a:cs typeface="Arial"/>
              </a:rPr>
              <a:t>ng</a:t>
            </a:r>
            <a:r>
              <a:rPr sz="1400" spc="-30" dirty="0">
                <a:latin typeface="Arial"/>
                <a:cs typeface="Arial"/>
              </a:rPr>
              <a:t> </a:t>
            </a:r>
            <a:r>
              <a:rPr sz="1400" spc="-10" dirty="0">
                <a:latin typeface="Arial"/>
                <a:cs typeface="Arial"/>
              </a:rPr>
              <a:t>t</a:t>
            </a:r>
            <a:r>
              <a:rPr sz="1400" dirty="0">
                <a:latin typeface="Arial"/>
                <a:cs typeface="Arial"/>
              </a:rPr>
              <a:t>h</a:t>
            </a:r>
            <a:r>
              <a:rPr sz="1400" spc="-5" dirty="0">
                <a:latin typeface="Arial"/>
                <a:cs typeface="Arial"/>
              </a:rPr>
              <a:t>r</a:t>
            </a:r>
            <a:r>
              <a:rPr sz="1400" dirty="0">
                <a:latin typeface="Arial"/>
                <a:cs typeface="Arial"/>
              </a:rPr>
              <a:t>ough</a:t>
            </a:r>
            <a:r>
              <a:rPr sz="1400" spc="-10" dirty="0">
                <a:latin typeface="Arial"/>
                <a:cs typeface="Arial"/>
              </a:rPr>
              <a:t> t</a:t>
            </a:r>
            <a:r>
              <a:rPr sz="1400" dirty="0">
                <a:latin typeface="Arial"/>
                <a:cs typeface="Arial"/>
              </a:rPr>
              <a:t>he</a:t>
            </a:r>
            <a:r>
              <a:rPr sz="1400" spc="-10" dirty="0">
                <a:latin typeface="Arial"/>
                <a:cs typeface="Arial"/>
              </a:rPr>
              <a:t> </a:t>
            </a:r>
            <a:r>
              <a:rPr sz="1400" dirty="0">
                <a:latin typeface="Arial"/>
                <a:cs typeface="Arial"/>
              </a:rPr>
              <a:t>5</a:t>
            </a:r>
            <a:r>
              <a:rPr sz="1400" spc="-10" dirty="0">
                <a:latin typeface="Arial"/>
                <a:cs typeface="Arial"/>
              </a:rPr>
              <a:t> </a:t>
            </a:r>
            <a:r>
              <a:rPr sz="1400" dirty="0">
                <a:latin typeface="Arial"/>
                <a:cs typeface="Arial"/>
              </a:rPr>
              <a:t>s</a:t>
            </a:r>
            <a:r>
              <a:rPr sz="1400" spc="-10" dirty="0">
                <a:latin typeface="Arial"/>
                <a:cs typeface="Arial"/>
              </a:rPr>
              <a:t>t</a:t>
            </a:r>
            <a:r>
              <a:rPr sz="1400" dirty="0">
                <a:latin typeface="Arial"/>
                <a:cs typeface="Arial"/>
              </a:rPr>
              <a:t>ages</a:t>
            </a:r>
            <a:r>
              <a:rPr lang="en-US" sz="1400" dirty="0">
                <a:latin typeface="Arial"/>
                <a:cs typeface="Arial"/>
              </a:rPr>
              <a:t> </a:t>
            </a:r>
            <a:r>
              <a:rPr sz="1400" dirty="0">
                <a:latin typeface="Arial"/>
                <a:cs typeface="Arial"/>
              </a:rPr>
              <a:t>of a</a:t>
            </a:r>
            <a:r>
              <a:rPr lang="en-US" sz="1400" dirty="0">
                <a:latin typeface="Arial"/>
                <a:cs typeface="Arial"/>
              </a:rPr>
              <a:t> </a:t>
            </a:r>
            <a:r>
              <a:rPr sz="1400" dirty="0">
                <a:latin typeface="Arial"/>
                <a:cs typeface="Arial"/>
              </a:rPr>
              <a:t>da</a:t>
            </a:r>
            <a:r>
              <a:rPr lang="en-US" sz="1400" dirty="0">
                <a:latin typeface="Arial"/>
                <a:cs typeface="Arial"/>
              </a:rPr>
              <a:t>t</a:t>
            </a:r>
            <a:r>
              <a:rPr sz="1400" dirty="0">
                <a:latin typeface="Arial"/>
                <a:cs typeface="Arial"/>
              </a:rPr>
              <a:t>a</a:t>
            </a:r>
            <a:r>
              <a:rPr lang="en-US" sz="1400" dirty="0">
                <a:latin typeface="Arial"/>
                <a:cs typeface="Arial"/>
              </a:rPr>
              <a:t> </a:t>
            </a:r>
            <a:r>
              <a:rPr sz="1400" dirty="0">
                <a:latin typeface="Arial"/>
                <a:cs typeface="Arial"/>
              </a:rPr>
              <a:t>ana</a:t>
            </a:r>
            <a:r>
              <a:rPr lang="en-US" sz="1400" dirty="0">
                <a:latin typeface="Arial"/>
                <a:cs typeface="Arial"/>
              </a:rPr>
              <a:t>lyti</a:t>
            </a:r>
            <a:r>
              <a:rPr sz="1400" dirty="0">
                <a:latin typeface="Arial"/>
                <a:cs typeface="Arial"/>
              </a:rPr>
              <a:t>cs</a:t>
            </a:r>
            <a:r>
              <a:rPr lang="en-US" sz="1400" dirty="0">
                <a:latin typeface="Arial"/>
                <a:cs typeface="Arial"/>
              </a:rPr>
              <a:t> lif</a:t>
            </a:r>
            <a:r>
              <a:rPr sz="1400" dirty="0">
                <a:latin typeface="Arial"/>
                <a:cs typeface="Arial"/>
              </a:rPr>
              <a:t>ec</a:t>
            </a:r>
            <a:r>
              <a:rPr lang="en-US" sz="1400" dirty="0">
                <a:latin typeface="Arial"/>
                <a:cs typeface="Arial"/>
              </a:rPr>
              <a:t>y</a:t>
            </a:r>
            <a:r>
              <a:rPr sz="1400" dirty="0">
                <a:latin typeface="Arial"/>
                <a:cs typeface="Arial"/>
              </a:rPr>
              <a:t>c</a:t>
            </a:r>
            <a:r>
              <a:rPr lang="en-US" sz="1400" dirty="0">
                <a:latin typeface="Arial"/>
                <a:cs typeface="Arial"/>
              </a:rPr>
              <a:t>l</a:t>
            </a:r>
            <a:r>
              <a:rPr sz="1400" dirty="0">
                <a:latin typeface="Arial"/>
                <a:cs typeface="Arial"/>
              </a:rPr>
              <a:t>e</a:t>
            </a:r>
            <a:r>
              <a:rPr lang="en-US" sz="1400" dirty="0">
                <a:latin typeface="Arial"/>
                <a:cs typeface="Arial"/>
              </a:rPr>
              <a:t>: Planning, Descriptive, Diagnostic, Predictive, Prescriptive</a:t>
            </a:r>
          </a:p>
          <a:p>
            <a:pPr>
              <a:lnSpc>
                <a:spcPct val="100000"/>
              </a:lnSpc>
              <a:spcBef>
                <a:spcPts val="15"/>
              </a:spcBef>
              <a:buFont typeface="Wingdings"/>
              <a:buChar char=""/>
            </a:pPr>
            <a:endParaRPr lang="en-US" sz="1400" dirty="0">
              <a:latin typeface="Arial"/>
              <a:cs typeface="Arial"/>
            </a:endParaRPr>
          </a:p>
          <a:p>
            <a:pPr marL="299720" indent="-287020">
              <a:buFont typeface="Wingdings"/>
              <a:buChar char=""/>
              <a:tabLst>
                <a:tab pos="299720" algn="l"/>
              </a:tabLst>
            </a:pPr>
            <a:r>
              <a:rPr sz="1400" spc="-10" dirty="0">
                <a:latin typeface="Arial"/>
                <a:cs typeface="Arial"/>
              </a:rPr>
              <a:t>G</a:t>
            </a:r>
            <a:r>
              <a:rPr sz="1400" dirty="0">
                <a:latin typeface="Arial"/>
                <a:cs typeface="Arial"/>
              </a:rPr>
              <a:t>a</a:t>
            </a:r>
            <a:r>
              <a:rPr sz="1400" spc="5" dirty="0">
                <a:latin typeface="Arial"/>
                <a:cs typeface="Arial"/>
              </a:rPr>
              <a:t>i</a:t>
            </a:r>
            <a:r>
              <a:rPr sz="1400" dirty="0">
                <a:latin typeface="Arial"/>
                <a:cs typeface="Arial"/>
              </a:rPr>
              <a:t>ned</a:t>
            </a:r>
            <a:r>
              <a:rPr sz="1400" spc="-25" dirty="0">
                <a:latin typeface="Arial"/>
                <a:cs typeface="Arial"/>
              </a:rPr>
              <a:t> </a:t>
            </a:r>
            <a:r>
              <a:rPr sz="1400" b="1" dirty="0">
                <a:latin typeface="Arial"/>
                <a:cs typeface="Arial"/>
              </a:rPr>
              <a:t>app</a:t>
            </a:r>
            <a:r>
              <a:rPr sz="1400" b="1" spc="-5" dirty="0">
                <a:latin typeface="Arial"/>
                <a:cs typeface="Arial"/>
              </a:rPr>
              <a:t>r</a:t>
            </a:r>
            <a:r>
              <a:rPr sz="1400" b="1" dirty="0">
                <a:latin typeface="Arial"/>
                <a:cs typeface="Arial"/>
              </a:rPr>
              <a:t>ec</a:t>
            </a:r>
            <a:r>
              <a:rPr sz="1400" b="1" spc="-10" dirty="0">
                <a:latin typeface="Arial"/>
                <a:cs typeface="Arial"/>
              </a:rPr>
              <a:t>i</a:t>
            </a:r>
            <a:r>
              <a:rPr sz="1400" b="1" dirty="0">
                <a:latin typeface="Arial"/>
                <a:cs typeface="Arial"/>
              </a:rPr>
              <a:t>a</a:t>
            </a:r>
            <a:r>
              <a:rPr sz="1400" b="1" spc="-5" dirty="0">
                <a:latin typeface="Arial"/>
                <a:cs typeface="Arial"/>
              </a:rPr>
              <a:t>t</a:t>
            </a:r>
            <a:r>
              <a:rPr sz="1400" b="1" spc="-10" dirty="0">
                <a:latin typeface="Arial"/>
                <a:cs typeface="Arial"/>
              </a:rPr>
              <a:t>i</a:t>
            </a:r>
            <a:r>
              <a:rPr sz="1400" b="1" dirty="0">
                <a:latin typeface="Arial"/>
                <a:cs typeface="Arial"/>
              </a:rPr>
              <a:t>on</a:t>
            </a:r>
            <a:r>
              <a:rPr sz="1400" b="1" spc="-20" dirty="0">
                <a:latin typeface="Arial"/>
                <a:cs typeface="Arial"/>
              </a:rPr>
              <a:t> </a:t>
            </a:r>
            <a:r>
              <a:rPr lang="en-US" sz="1400" dirty="0">
                <a:latin typeface="Arial"/>
                <a:cs typeface="Arial"/>
              </a:rPr>
              <a:t>and </a:t>
            </a:r>
            <a:r>
              <a:rPr lang="en-US" sz="1400" b="1" dirty="0">
                <a:latin typeface="Arial"/>
                <a:cs typeface="Arial"/>
              </a:rPr>
              <a:t>experienced </a:t>
            </a:r>
            <a:r>
              <a:rPr lang="en-US" sz="1400" spc="-10" dirty="0">
                <a:latin typeface="Arial"/>
                <a:cs typeface="Arial"/>
              </a:rPr>
              <a:t>t</a:t>
            </a:r>
            <a:r>
              <a:rPr lang="en-US" sz="1400" dirty="0">
                <a:latin typeface="Arial"/>
                <a:cs typeface="Arial"/>
              </a:rPr>
              <a:t>he</a:t>
            </a:r>
            <a:r>
              <a:rPr sz="1400" spc="-10" dirty="0">
                <a:latin typeface="Arial"/>
                <a:cs typeface="Arial"/>
              </a:rPr>
              <a:t> </a:t>
            </a:r>
            <a:r>
              <a:rPr sz="1400" spc="-35" dirty="0">
                <a:latin typeface="Arial"/>
                <a:cs typeface="Arial"/>
              </a:rPr>
              <a:t>w</a:t>
            </a:r>
            <a:r>
              <a:rPr sz="1400" dirty="0">
                <a:latin typeface="Arial"/>
                <a:cs typeface="Arial"/>
              </a:rPr>
              <a:t>o</a:t>
            </a:r>
            <a:r>
              <a:rPr sz="1400" spc="-5" dirty="0">
                <a:latin typeface="Arial"/>
                <a:cs typeface="Arial"/>
              </a:rPr>
              <a:t>r</a:t>
            </a:r>
            <a:r>
              <a:rPr sz="1400" dirty="0">
                <a:latin typeface="Arial"/>
                <a:cs typeface="Arial"/>
              </a:rPr>
              <a:t>k</a:t>
            </a:r>
            <a:r>
              <a:rPr sz="1400" spc="25" dirty="0">
                <a:latin typeface="Arial"/>
                <a:cs typeface="Arial"/>
              </a:rPr>
              <a:t> </a:t>
            </a:r>
            <a:r>
              <a:rPr lang="en-US" sz="1400" spc="-10" dirty="0">
                <a:latin typeface="Arial"/>
                <a:cs typeface="Arial"/>
              </a:rPr>
              <a:t>of a </a:t>
            </a:r>
            <a:r>
              <a:rPr sz="1400" spc="5" dirty="0">
                <a:latin typeface="Arial"/>
                <a:cs typeface="Arial"/>
              </a:rPr>
              <a:t>D</a:t>
            </a:r>
            <a:r>
              <a:rPr sz="1400" dirty="0">
                <a:latin typeface="Arial"/>
                <a:cs typeface="Arial"/>
              </a:rPr>
              <a:t>a</a:t>
            </a:r>
            <a:r>
              <a:rPr sz="1400" spc="-10" dirty="0">
                <a:latin typeface="Arial"/>
                <a:cs typeface="Arial"/>
              </a:rPr>
              <a:t>t</a:t>
            </a:r>
            <a:r>
              <a:rPr sz="1400" dirty="0">
                <a:latin typeface="Arial"/>
                <a:cs typeface="Arial"/>
              </a:rPr>
              <a:t>a</a:t>
            </a:r>
            <a:r>
              <a:rPr sz="1400" spc="-30" dirty="0">
                <a:latin typeface="Arial"/>
                <a:cs typeface="Arial"/>
              </a:rPr>
              <a:t> </a:t>
            </a:r>
            <a:r>
              <a:rPr lang="en-US" sz="1400" spc="-160" dirty="0">
                <a:latin typeface="Arial"/>
                <a:cs typeface="Arial"/>
              </a:rPr>
              <a:t>T</a:t>
            </a:r>
            <a:r>
              <a:rPr lang="en-US" sz="1400" dirty="0">
                <a:latin typeface="Arial"/>
                <a:cs typeface="Arial"/>
              </a:rPr>
              <a:t>ea</a:t>
            </a:r>
            <a:r>
              <a:rPr lang="en-US" sz="1400" spc="15" dirty="0">
                <a:latin typeface="Arial"/>
                <a:cs typeface="Arial"/>
              </a:rPr>
              <a:t>m</a:t>
            </a:r>
            <a:br>
              <a:rPr lang="en-US" sz="1400" spc="15" dirty="0">
                <a:latin typeface="Arial"/>
                <a:cs typeface="Arial"/>
              </a:rPr>
            </a:br>
            <a:endParaRPr lang="en-US" sz="1400" spc="-160" dirty="0">
              <a:latin typeface="Arial"/>
              <a:cs typeface="Arial"/>
            </a:endParaRPr>
          </a:p>
          <a:p>
            <a:pPr marL="299720" indent="-287020">
              <a:buFont typeface="Wingdings"/>
              <a:buChar char=""/>
            </a:pPr>
            <a:r>
              <a:rPr lang="en-US" sz="1400" spc="5" dirty="0" err="1">
                <a:latin typeface="Arial"/>
                <a:cs typeface="Arial"/>
              </a:rPr>
              <a:t>AutoAI</a:t>
            </a:r>
            <a:r>
              <a:rPr lang="en-US" sz="1400" spc="5" dirty="0">
                <a:latin typeface="Arial"/>
                <a:cs typeface="Arial"/>
              </a:rPr>
              <a:t> is a great tool for proof of concept and rapid prototyping; it identifies the significant features and potential algorithms for predicting who might suffer a stroke. </a:t>
            </a:r>
          </a:p>
          <a:p>
            <a:pPr>
              <a:spcBef>
                <a:spcPts val="12"/>
              </a:spcBef>
              <a:buFont typeface="Wingdings"/>
              <a:buChar char=""/>
            </a:pPr>
            <a:endParaRPr lang="en-US" sz="1400" spc="-160" dirty="0">
              <a:latin typeface="Arial"/>
              <a:cs typeface="Arial"/>
            </a:endParaRPr>
          </a:p>
          <a:p>
            <a:pPr marL="299720" indent="-287020">
              <a:buFont typeface="Wingdings"/>
              <a:buChar char=""/>
            </a:pPr>
            <a:r>
              <a:rPr sz="1400" dirty="0">
                <a:latin typeface="Arial"/>
                <a:cs typeface="Arial"/>
              </a:rPr>
              <a:t>Lea</a:t>
            </a:r>
            <a:r>
              <a:rPr sz="1400" spc="-10" dirty="0">
                <a:latin typeface="Arial"/>
                <a:cs typeface="Arial"/>
              </a:rPr>
              <a:t>r</a:t>
            </a:r>
            <a:r>
              <a:rPr sz="1400" dirty="0">
                <a:latin typeface="Arial"/>
                <a:cs typeface="Arial"/>
              </a:rPr>
              <a:t>ned</a:t>
            </a:r>
            <a:r>
              <a:rPr lang="en-US" sz="1400" spc="-30" dirty="0">
                <a:latin typeface="Arial"/>
                <a:cs typeface="Arial"/>
              </a:rPr>
              <a:t> key</a:t>
            </a:r>
            <a:r>
              <a:rPr sz="1400" spc="-20" dirty="0">
                <a:latin typeface="Arial"/>
                <a:cs typeface="Arial"/>
              </a:rPr>
              <a:t> </a:t>
            </a:r>
            <a:r>
              <a:rPr lang="en-US" sz="1400" b="1" dirty="0">
                <a:latin typeface="Arial"/>
                <a:cs typeface="Arial"/>
              </a:rPr>
              <a:t>st</a:t>
            </a:r>
            <a:r>
              <a:rPr lang="en-US" sz="1400" b="1" spc="-5" dirty="0">
                <a:latin typeface="Arial"/>
                <a:cs typeface="Arial"/>
              </a:rPr>
              <a:t>r</a:t>
            </a:r>
            <a:r>
              <a:rPr lang="en-US" sz="1400" b="1" dirty="0">
                <a:latin typeface="Arial"/>
                <a:cs typeface="Arial"/>
              </a:rPr>
              <a:t>ate</a:t>
            </a:r>
            <a:r>
              <a:rPr lang="en-US" sz="1400" b="1" spc="5" dirty="0">
                <a:latin typeface="Arial"/>
                <a:cs typeface="Arial"/>
              </a:rPr>
              <a:t>g</a:t>
            </a:r>
            <a:r>
              <a:rPr lang="en-US" sz="1400" b="1" spc="-10" dirty="0">
                <a:latin typeface="Arial"/>
                <a:cs typeface="Arial"/>
              </a:rPr>
              <a:t>i</a:t>
            </a:r>
            <a:r>
              <a:rPr lang="en-US" sz="1400" b="1" dirty="0">
                <a:latin typeface="Arial"/>
                <a:cs typeface="Arial"/>
              </a:rPr>
              <a:t>es</a:t>
            </a:r>
            <a:r>
              <a:rPr sz="1400" b="1" spc="-50" dirty="0">
                <a:latin typeface="Arial"/>
                <a:cs typeface="Arial"/>
              </a:rPr>
              <a:t> </a:t>
            </a:r>
            <a:r>
              <a:rPr sz="1400" spc="-10" dirty="0">
                <a:latin typeface="Arial"/>
                <a:cs typeface="Arial"/>
              </a:rPr>
              <a:t>t</a:t>
            </a:r>
            <a:r>
              <a:rPr sz="1400" dirty="0">
                <a:latin typeface="Arial"/>
                <a:cs typeface="Arial"/>
              </a:rPr>
              <a:t>o</a:t>
            </a:r>
            <a:r>
              <a:rPr lang="en-US" sz="1400" spc="5" dirty="0">
                <a:latin typeface="Arial"/>
                <a:cs typeface="Arial"/>
              </a:rPr>
              <a:t> solve an imbalanced class problem which are very common especially in the medical field</a:t>
            </a:r>
            <a:br>
              <a:rPr lang="en-US" sz="1400" spc="5" dirty="0">
                <a:latin typeface="Arial"/>
                <a:cs typeface="Arial"/>
              </a:rPr>
            </a:br>
            <a:endParaRPr lang="en-US" sz="1400" spc="5" dirty="0">
              <a:latin typeface="Arial"/>
              <a:cs typeface="Arial"/>
            </a:endParaRPr>
          </a:p>
          <a:p>
            <a:pPr marL="299720" indent="-287020">
              <a:buFont typeface="Wingdings"/>
              <a:buChar char=""/>
            </a:pPr>
            <a:r>
              <a:rPr lang="en-US" sz="1400" dirty="0">
                <a:latin typeface="Arial"/>
                <a:cs typeface="Arial"/>
              </a:rPr>
              <a:t>The display of the Confusion Matrix in </a:t>
            </a:r>
            <a:r>
              <a:rPr lang="en-US" sz="1400" dirty="0" err="1">
                <a:latin typeface="Arial"/>
                <a:cs typeface="Arial"/>
              </a:rPr>
              <a:t>AutoAI</a:t>
            </a:r>
            <a:r>
              <a:rPr lang="en-US" sz="1400" dirty="0">
                <a:latin typeface="Arial"/>
                <a:cs typeface="Arial"/>
              </a:rPr>
              <a:t> is spotted and </a:t>
            </a:r>
            <a:r>
              <a:rPr lang="en-US" sz="1400" dirty="0" smtClean="0">
                <a:latin typeface="Arial"/>
                <a:cs typeface="Arial"/>
              </a:rPr>
              <a:t>is confirmed </a:t>
            </a:r>
            <a:r>
              <a:rPr lang="en-US" sz="1400" dirty="0">
                <a:latin typeface="Arial"/>
                <a:cs typeface="Arial"/>
              </a:rPr>
              <a:t>to be incorrect (</a:t>
            </a:r>
            <a:r>
              <a:rPr lang="en-US" sz="1400" dirty="0" err="1">
                <a:latin typeface="Arial"/>
                <a:cs typeface="Arial"/>
              </a:rPr>
              <a:t>Suhaimi</a:t>
            </a:r>
            <a:r>
              <a:rPr lang="en-US" sz="1400" dirty="0">
                <a:latin typeface="Arial"/>
                <a:cs typeface="Arial"/>
              </a:rPr>
              <a:t> </a:t>
            </a:r>
            <a:r>
              <a:rPr lang="en-US" sz="1400" dirty="0" smtClean="0">
                <a:latin typeface="Arial"/>
                <a:cs typeface="Arial"/>
              </a:rPr>
              <a:t>has confirmed </a:t>
            </a:r>
            <a:r>
              <a:rPr lang="en-US" sz="1400" dirty="0">
                <a:latin typeface="Arial"/>
                <a:cs typeface="Arial"/>
              </a:rPr>
              <a:t>with </a:t>
            </a:r>
            <a:r>
              <a:rPr lang="en-US" sz="1400" dirty="0" smtClean="0">
                <a:latin typeface="Arial"/>
                <a:cs typeface="Arial"/>
              </a:rPr>
              <a:t>IBM that our finding is correct).</a:t>
            </a:r>
            <a:endParaRPr lang="en-US" sz="1400" dirty="0">
              <a:latin typeface="Arial"/>
              <a:cs typeface="Arial"/>
            </a:endParaRPr>
          </a:p>
          <a:p>
            <a:pPr>
              <a:spcBef>
                <a:spcPts val="15"/>
              </a:spcBef>
              <a:buFont typeface="Wingdings"/>
              <a:buChar char=""/>
              <a:tabLst>
                <a:tab pos="299720" algn="l"/>
              </a:tabLst>
            </a:pPr>
            <a:endParaRPr lang="en-US" sz="1450" dirty="0">
              <a:latin typeface="Times New Roman"/>
              <a:cs typeface="Times New Roman"/>
            </a:endParaRPr>
          </a:p>
          <a:p>
            <a:pPr marL="299720" indent="-287020">
              <a:buFont typeface="Wingdings"/>
              <a:buChar char=""/>
              <a:tabLst>
                <a:tab pos="299720" algn="l"/>
              </a:tabLst>
            </a:pPr>
            <a:r>
              <a:rPr sz="1400" spc="35" dirty="0">
                <a:latin typeface="Arial"/>
                <a:cs typeface="Arial"/>
              </a:rPr>
              <a:t>W</a:t>
            </a:r>
            <a:r>
              <a:rPr sz="1400" dirty="0">
                <a:latin typeface="Arial"/>
                <a:cs typeface="Arial"/>
              </a:rPr>
              <a:t>o</a:t>
            </a:r>
            <a:r>
              <a:rPr sz="1400" spc="-5" dirty="0">
                <a:latin typeface="Arial"/>
                <a:cs typeface="Arial"/>
              </a:rPr>
              <a:t>r</a:t>
            </a:r>
            <a:r>
              <a:rPr sz="1400" dirty="0">
                <a:latin typeface="Arial"/>
                <a:cs typeface="Arial"/>
              </a:rPr>
              <a:t>k</a:t>
            </a:r>
            <a:r>
              <a:rPr sz="1400" spc="-15" dirty="0">
                <a:latin typeface="Arial"/>
                <a:cs typeface="Arial"/>
              </a:rPr>
              <a:t>i</a:t>
            </a:r>
            <a:r>
              <a:rPr sz="1400" dirty="0">
                <a:latin typeface="Arial"/>
                <a:cs typeface="Arial"/>
              </a:rPr>
              <a:t>ng</a:t>
            </a:r>
            <a:r>
              <a:rPr sz="1400" spc="-70" dirty="0">
                <a:latin typeface="Arial"/>
                <a:cs typeface="Arial"/>
              </a:rPr>
              <a:t> </a:t>
            </a:r>
            <a:r>
              <a:rPr sz="1400" spc="-10" dirty="0">
                <a:latin typeface="Arial"/>
                <a:cs typeface="Arial"/>
              </a:rPr>
              <a:t>t</a:t>
            </a:r>
            <a:r>
              <a:rPr sz="1400" dirty="0">
                <a:latin typeface="Arial"/>
                <a:cs typeface="Arial"/>
              </a:rPr>
              <a:t>h</a:t>
            </a:r>
            <a:r>
              <a:rPr sz="1400" spc="-5" dirty="0">
                <a:latin typeface="Arial"/>
                <a:cs typeface="Arial"/>
              </a:rPr>
              <a:t>r</a:t>
            </a:r>
            <a:r>
              <a:rPr sz="1400" dirty="0">
                <a:latin typeface="Arial"/>
                <a:cs typeface="Arial"/>
              </a:rPr>
              <a:t>ough</a:t>
            </a:r>
            <a:r>
              <a:rPr sz="1400" spc="-10" dirty="0">
                <a:latin typeface="Arial"/>
                <a:cs typeface="Arial"/>
              </a:rPr>
              <a:t> t</a:t>
            </a:r>
            <a:r>
              <a:rPr sz="1400" dirty="0">
                <a:latin typeface="Arial"/>
                <a:cs typeface="Arial"/>
              </a:rPr>
              <a:t>he</a:t>
            </a:r>
            <a:r>
              <a:rPr sz="1400" spc="-10" dirty="0">
                <a:latin typeface="Arial"/>
                <a:cs typeface="Arial"/>
              </a:rPr>
              <a:t> </a:t>
            </a:r>
            <a:r>
              <a:rPr sz="1400" dirty="0">
                <a:latin typeface="Arial"/>
                <a:cs typeface="Arial"/>
              </a:rPr>
              <a:t>cha</a:t>
            </a:r>
            <a:r>
              <a:rPr sz="1400" spc="10" dirty="0">
                <a:latin typeface="Arial"/>
                <a:cs typeface="Arial"/>
              </a:rPr>
              <a:t>l</a:t>
            </a:r>
            <a:r>
              <a:rPr sz="1400" spc="5" dirty="0">
                <a:latin typeface="Arial"/>
                <a:cs typeface="Arial"/>
              </a:rPr>
              <a:t>l</a:t>
            </a:r>
            <a:r>
              <a:rPr sz="1400" dirty="0">
                <a:latin typeface="Arial"/>
                <a:cs typeface="Arial"/>
              </a:rPr>
              <a:t>enges</a:t>
            </a:r>
            <a:r>
              <a:rPr sz="1400" spc="-35" dirty="0">
                <a:latin typeface="Arial"/>
                <a:cs typeface="Arial"/>
              </a:rPr>
              <a:t> </a:t>
            </a:r>
            <a:r>
              <a:rPr sz="1400" b="1" spc="-10" dirty="0">
                <a:latin typeface="Arial"/>
                <a:cs typeface="Arial"/>
              </a:rPr>
              <a:t>t</a:t>
            </a:r>
            <a:r>
              <a:rPr sz="1400" b="1" dirty="0">
                <a:latin typeface="Arial"/>
                <a:cs typeface="Arial"/>
              </a:rPr>
              <a:t>oge</a:t>
            </a:r>
            <a:r>
              <a:rPr sz="1400" b="1" spc="-5" dirty="0">
                <a:latin typeface="Arial"/>
                <a:cs typeface="Arial"/>
              </a:rPr>
              <a:t>t</a:t>
            </a:r>
            <a:r>
              <a:rPr sz="1400" b="1" dirty="0">
                <a:latin typeface="Arial"/>
                <a:cs typeface="Arial"/>
              </a:rPr>
              <a:t>her</a:t>
            </a:r>
            <a:r>
              <a:rPr sz="1400" b="1" spc="-35" dirty="0">
                <a:latin typeface="Arial"/>
                <a:cs typeface="Arial"/>
              </a:rPr>
              <a:t> </a:t>
            </a:r>
            <a:r>
              <a:rPr sz="1400" b="1" dirty="0">
                <a:latin typeface="Arial"/>
                <a:cs typeface="Arial"/>
              </a:rPr>
              <a:t>as</a:t>
            </a:r>
            <a:r>
              <a:rPr sz="1400" b="1" spc="-10" dirty="0">
                <a:latin typeface="Arial"/>
                <a:cs typeface="Arial"/>
              </a:rPr>
              <a:t> </a:t>
            </a:r>
            <a:r>
              <a:rPr sz="1400" b="1" dirty="0">
                <a:latin typeface="Arial"/>
                <a:cs typeface="Arial"/>
              </a:rPr>
              <a:t>a</a:t>
            </a:r>
            <a:r>
              <a:rPr sz="1400" b="1" spc="-10" dirty="0">
                <a:latin typeface="Arial"/>
                <a:cs typeface="Arial"/>
              </a:rPr>
              <a:t> t</a:t>
            </a:r>
            <a:r>
              <a:rPr sz="1400" b="1" dirty="0">
                <a:latin typeface="Arial"/>
                <a:cs typeface="Arial"/>
              </a:rPr>
              <a:t>eam</a:t>
            </a:r>
            <a:r>
              <a:rPr sz="1400" b="1" spc="10"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l</a:t>
            </a:r>
            <a:r>
              <a:rPr sz="1400" dirty="0">
                <a:latin typeface="Arial"/>
                <a:cs typeface="Arial"/>
              </a:rPr>
              <a:t>everag</a:t>
            </a:r>
            <a:r>
              <a:rPr sz="1400" spc="5" dirty="0">
                <a:latin typeface="Arial"/>
                <a:cs typeface="Arial"/>
              </a:rPr>
              <a:t>i</a:t>
            </a:r>
            <a:r>
              <a:rPr sz="1400" dirty="0">
                <a:latin typeface="Arial"/>
                <a:cs typeface="Arial"/>
              </a:rPr>
              <a:t>ng</a:t>
            </a:r>
            <a:r>
              <a:rPr sz="1400" spc="-50" dirty="0">
                <a:latin typeface="Arial"/>
                <a:cs typeface="Arial"/>
              </a:rPr>
              <a:t> </a:t>
            </a:r>
            <a:r>
              <a:rPr sz="1400" spc="-10" dirty="0">
                <a:latin typeface="Arial"/>
                <a:cs typeface="Arial"/>
              </a:rPr>
              <a:t>t</a:t>
            </a:r>
            <a:r>
              <a:rPr sz="1400" dirty="0">
                <a:latin typeface="Arial"/>
                <a:cs typeface="Arial"/>
              </a:rPr>
              <a:t>he</a:t>
            </a:r>
            <a:r>
              <a:rPr sz="1400" spc="-10" dirty="0">
                <a:latin typeface="Arial"/>
                <a:cs typeface="Arial"/>
              </a:rPr>
              <a:t> </a:t>
            </a:r>
            <a:r>
              <a:rPr sz="1400" dirty="0">
                <a:latin typeface="Arial"/>
                <a:cs typeface="Arial"/>
              </a:rPr>
              <a:t>s</a:t>
            </a:r>
            <a:r>
              <a:rPr sz="1400" spc="-10" dirty="0">
                <a:latin typeface="Arial"/>
                <a:cs typeface="Arial"/>
              </a:rPr>
              <a:t>tr</a:t>
            </a:r>
            <a:r>
              <a:rPr sz="1400" dirty="0">
                <a:latin typeface="Arial"/>
                <a:cs typeface="Arial"/>
              </a:rPr>
              <a:t>eng</a:t>
            </a:r>
            <a:r>
              <a:rPr sz="1400" spc="-10" dirty="0">
                <a:latin typeface="Arial"/>
                <a:cs typeface="Arial"/>
              </a:rPr>
              <a:t>t</a:t>
            </a:r>
            <a:r>
              <a:rPr sz="1400" dirty="0">
                <a:latin typeface="Arial"/>
                <a:cs typeface="Arial"/>
              </a:rPr>
              <a:t>h</a:t>
            </a:r>
            <a:r>
              <a:rPr sz="1400" spc="-10" dirty="0">
                <a:latin typeface="Arial"/>
                <a:cs typeface="Arial"/>
              </a:rPr>
              <a:t> </a:t>
            </a:r>
            <a:r>
              <a:rPr sz="1400" dirty="0">
                <a:latin typeface="Arial"/>
                <a:cs typeface="Arial"/>
              </a:rPr>
              <a:t>of each</a:t>
            </a:r>
            <a:r>
              <a:rPr lang="en-US" sz="1400" dirty="0">
                <a:latin typeface="Arial"/>
                <a:cs typeface="Arial"/>
              </a:rPr>
              <a:t> me</a:t>
            </a:r>
            <a:r>
              <a:rPr lang="en-US" sz="1400" spc="10" dirty="0">
                <a:latin typeface="Arial"/>
                <a:cs typeface="Arial"/>
              </a:rPr>
              <a:t>m</a:t>
            </a:r>
            <a:r>
              <a:rPr lang="en-US" sz="1400" dirty="0">
                <a:latin typeface="Arial"/>
                <a:cs typeface="Arial"/>
              </a:rPr>
              <a:t>ber</a:t>
            </a:r>
            <a:endParaRPr lang="en-US" dirty="0">
              <a:ea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BDA0-350E-1B11-BFAE-8110397ECEB2}"/>
              </a:ext>
            </a:extLst>
          </p:cNvPr>
          <p:cNvSpPr>
            <a:spLocks noGrp="1"/>
          </p:cNvSpPr>
          <p:nvPr>
            <p:ph type="title"/>
          </p:nvPr>
        </p:nvSpPr>
        <p:spPr>
          <a:xfrm>
            <a:off x="778891" y="263018"/>
            <a:ext cx="7266177" cy="769441"/>
          </a:xfrm>
        </p:spPr>
        <p:txBody>
          <a:bodyPr wrap="square" lIns="0" tIns="0" rIns="0" bIns="0" anchor="t">
            <a:spAutoFit/>
          </a:bodyPr>
          <a:lstStyle/>
          <a:p>
            <a:r>
              <a:rPr lang="en-US"/>
              <a:t>Special thanks to:</a:t>
            </a:r>
          </a:p>
        </p:txBody>
      </p:sp>
      <p:sp>
        <p:nvSpPr>
          <p:cNvPr id="3" name="Text Placeholder 2">
            <a:extLst>
              <a:ext uri="{FF2B5EF4-FFF2-40B4-BE49-F238E27FC236}">
                <a16:creationId xmlns:a16="http://schemas.microsoft.com/office/drawing/2014/main" id="{2971498D-5E4F-BC60-909C-1636FB2106B6}"/>
              </a:ext>
            </a:extLst>
          </p:cNvPr>
          <p:cNvSpPr>
            <a:spLocks noGrp="1"/>
          </p:cNvSpPr>
          <p:nvPr>
            <p:ph type="body" idx="1"/>
          </p:nvPr>
        </p:nvSpPr>
        <p:spPr>
          <a:xfrm>
            <a:off x="810259" y="1194898"/>
            <a:ext cx="7523480" cy="1477328"/>
          </a:xfrm>
        </p:spPr>
        <p:txBody>
          <a:bodyPr wrap="square" lIns="0" tIns="0" rIns="0" bIns="0" anchor="t">
            <a:spAutoFit/>
          </a:bodyPr>
          <a:lstStyle/>
          <a:p>
            <a:pPr marL="342900" indent="-342900">
              <a:buFont typeface="Arial"/>
              <a:buChar char="•"/>
            </a:pPr>
            <a:r>
              <a:rPr lang="en-US" sz="2400"/>
              <a:t>Suhaimi – Our trainer</a:t>
            </a:r>
            <a:br>
              <a:rPr lang="en-US" sz="2400"/>
            </a:br>
            <a:endParaRPr lang="en-US" sz="2400"/>
          </a:p>
          <a:p>
            <a:pPr marL="342900" indent="-342900">
              <a:buFont typeface="Arial"/>
              <a:buChar char="•"/>
            </a:pPr>
            <a:r>
              <a:rPr lang="en-US" sz="2400"/>
              <a:t>Fellow team mates who have spent lots of time and effort in this project; great friendship is established</a:t>
            </a:r>
          </a:p>
        </p:txBody>
      </p:sp>
    </p:spTree>
    <p:extLst>
      <p:ext uri="{BB962C8B-B14F-4D97-AF65-F5344CB8AC3E}">
        <p14:creationId xmlns:p14="http://schemas.microsoft.com/office/powerpoint/2010/main" val="1442160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7F7C70-380F-082F-D3C1-8E008A3D19FE}"/>
              </a:ext>
            </a:extLst>
          </p:cNvPr>
          <p:cNvSpPr txBox="1"/>
          <p:nvPr/>
        </p:nvSpPr>
        <p:spPr>
          <a:xfrm>
            <a:off x="2668776" y="83527"/>
            <a:ext cx="3130925"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Friendship</a:t>
            </a:r>
            <a:r>
              <a:rPr lang="en-US" dirty="0">
                <a:ea typeface="+mn-lt"/>
                <a:cs typeface="+mn-lt"/>
              </a:rPr>
              <a:t> takes work and we celebrated our friendship</a:t>
            </a:r>
            <a:endParaRPr lang="en-US" dirty="0"/>
          </a:p>
        </p:txBody>
      </p:sp>
      <p:grpSp>
        <p:nvGrpSpPr>
          <p:cNvPr id="6" name="Group 5">
            <a:extLst>
              <a:ext uri="{FF2B5EF4-FFF2-40B4-BE49-F238E27FC236}">
                <a16:creationId xmlns:a16="http://schemas.microsoft.com/office/drawing/2014/main" id="{2EC0A1C2-5429-62C5-CE28-F85C3D680C4F}"/>
              </a:ext>
            </a:extLst>
          </p:cNvPr>
          <p:cNvGrpSpPr/>
          <p:nvPr/>
        </p:nvGrpSpPr>
        <p:grpSpPr>
          <a:xfrm>
            <a:off x="108607" y="343014"/>
            <a:ext cx="8671452" cy="4958195"/>
            <a:chOff x="108607" y="343014"/>
            <a:chExt cx="8671452" cy="4958195"/>
          </a:xfrm>
        </p:grpSpPr>
        <p:pic>
          <p:nvPicPr>
            <p:cNvPr id="4" name="Picture 5">
              <a:extLst>
                <a:ext uri="{FF2B5EF4-FFF2-40B4-BE49-F238E27FC236}">
                  <a16:creationId xmlns:a16="http://schemas.microsoft.com/office/drawing/2014/main" id="{061D09BB-E7D2-03A0-80BD-34EEF8535A22}"/>
                </a:ext>
              </a:extLst>
            </p:cNvPr>
            <p:cNvPicPr>
              <a:picLocks noChangeAspect="1"/>
            </p:cNvPicPr>
            <p:nvPr/>
          </p:nvPicPr>
          <p:blipFill>
            <a:blip r:embed="rId2"/>
            <a:stretch>
              <a:fillRect/>
            </a:stretch>
          </p:blipFill>
          <p:spPr>
            <a:xfrm>
              <a:off x="1388353" y="808655"/>
              <a:ext cx="5715000" cy="4281853"/>
            </a:xfrm>
            <a:prstGeom prst="rect">
              <a:avLst/>
            </a:prstGeom>
          </p:spPr>
        </p:pic>
        <p:pic>
          <p:nvPicPr>
            <p:cNvPr id="7" name="Picture 6" descr="Flower Gummy Monsters">
              <a:extLst>
                <a:ext uri="{FF2B5EF4-FFF2-40B4-BE49-F238E27FC236}">
                  <a16:creationId xmlns:a16="http://schemas.microsoft.com/office/drawing/2014/main" id="{0D444447-BC50-47D5-8A2D-33B0F6850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403" y="435811"/>
              <a:ext cx="1751798" cy="1751798"/>
            </a:xfrm>
            <a:prstGeom prst="rect">
              <a:avLst/>
            </a:prstGeom>
          </p:spPr>
        </p:pic>
        <p:pic>
          <p:nvPicPr>
            <p:cNvPr id="9" name="Picture 8" descr="Hi Five Gummy Monsters">
              <a:extLst>
                <a:ext uri="{FF2B5EF4-FFF2-40B4-BE49-F238E27FC236}">
                  <a16:creationId xmlns:a16="http://schemas.microsoft.com/office/drawing/2014/main" id="{B58127E7-FD41-4754-A1F0-5DFECE4C5D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217" y="3533441"/>
              <a:ext cx="1420894" cy="1420894"/>
            </a:xfrm>
            <a:prstGeom prst="rect">
              <a:avLst/>
            </a:prstGeom>
          </p:spPr>
        </p:pic>
        <p:pic>
          <p:nvPicPr>
            <p:cNvPr id="11" name="Picture 10" descr="Shocked Gummy Monsters">
              <a:extLst>
                <a:ext uri="{FF2B5EF4-FFF2-40B4-BE49-F238E27FC236}">
                  <a16:creationId xmlns:a16="http://schemas.microsoft.com/office/drawing/2014/main" id="{CBE6868A-8F94-42EB-8286-BB07ECD8D9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489" y="3431639"/>
              <a:ext cx="1869570" cy="1869570"/>
            </a:xfrm>
            <a:prstGeom prst="rect">
              <a:avLst/>
            </a:prstGeom>
          </p:spPr>
        </p:pic>
        <p:pic>
          <p:nvPicPr>
            <p:cNvPr id="13" name="Picture 12" descr="Smile Gummy Monsters">
              <a:extLst>
                <a:ext uri="{FF2B5EF4-FFF2-40B4-BE49-F238E27FC236}">
                  <a16:creationId xmlns:a16="http://schemas.microsoft.com/office/drawing/2014/main" id="{09F1575F-9FAA-4ADE-BFFF-A001AA65FE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8231" y="343014"/>
              <a:ext cx="1950171" cy="1950171"/>
            </a:xfrm>
            <a:prstGeom prst="rect">
              <a:avLst/>
            </a:prstGeom>
          </p:spPr>
        </p:pic>
        <p:sp>
          <p:nvSpPr>
            <p:cNvPr id="14" name="TextBox 13">
              <a:extLst>
                <a:ext uri="{FF2B5EF4-FFF2-40B4-BE49-F238E27FC236}">
                  <a16:creationId xmlns:a16="http://schemas.microsoft.com/office/drawing/2014/main" id="{71885BE0-A23B-4E07-A18F-C027EA41CF65}"/>
                </a:ext>
              </a:extLst>
            </p:cNvPr>
            <p:cNvSpPr txBox="1"/>
            <p:nvPr/>
          </p:nvSpPr>
          <p:spPr>
            <a:xfrm>
              <a:off x="7187084" y="3305376"/>
              <a:ext cx="1560042" cy="246221"/>
            </a:xfrm>
            <a:prstGeom prst="rect">
              <a:avLst/>
            </a:prstGeom>
            <a:noFill/>
          </p:spPr>
          <p:txBody>
            <a:bodyPr wrap="none" rtlCol="0">
              <a:spAutoFit/>
            </a:bodyPr>
            <a:lstStyle/>
            <a:p>
              <a:r>
                <a:rPr lang="en-US" sz="1000"/>
                <a:t>27 Apr 2022 @1045-1330 </a:t>
              </a:r>
              <a:endParaRPr lang="en-SG" sz="1000"/>
            </a:p>
          </p:txBody>
        </p:sp>
        <p:pic>
          <p:nvPicPr>
            <p:cNvPr id="5" name="Picture 4">
              <a:extLst>
                <a:ext uri="{FF2B5EF4-FFF2-40B4-BE49-F238E27FC236}">
                  <a16:creationId xmlns:a16="http://schemas.microsoft.com/office/drawing/2014/main" id="{80CAC133-ECE8-4BDC-8B4B-2276D6955C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607" y="4787917"/>
              <a:ext cx="529724" cy="332836"/>
            </a:xfrm>
            <a:prstGeom prst="rect">
              <a:avLst/>
            </a:prstGeom>
          </p:spPr>
        </p:pic>
      </p:grpSp>
    </p:spTree>
    <p:extLst>
      <p:ext uri="{BB962C8B-B14F-4D97-AF65-F5344CB8AC3E}">
        <p14:creationId xmlns:p14="http://schemas.microsoft.com/office/powerpoint/2010/main" val="19815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4213066" cy="184666"/>
          </a:xfrm>
          <a:prstGeom prst="rect">
            <a:avLst/>
          </a:prstGeom>
        </p:spPr>
        <p:txBody>
          <a:bodyPr vert="horz" wrap="square" lIns="0" tIns="0" rIns="0" bIns="0" rtlCol="0" anchor="t">
            <a:spAutoFit/>
          </a:bodyPr>
          <a:lstStyle/>
          <a:p>
            <a:pPr marL="12700"/>
            <a:r>
              <a:rPr lang="en-US" sz="1200" b="1" spc="-120">
                <a:latin typeface="Arial"/>
                <a:cs typeface="Arial"/>
              </a:rPr>
              <a:t>Hypothesis</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p:nvPr/>
        </p:nvSpPr>
        <p:spPr>
          <a:xfrm>
            <a:off x="534669" y="897889"/>
            <a:ext cx="228600" cy="228600"/>
          </a:xfrm>
          <a:custGeom>
            <a:avLst/>
            <a:gdLst/>
            <a:ahLst/>
            <a:cxnLst/>
            <a:rect l="l" t="t" r="r" b="b"/>
            <a:pathLst>
              <a:path w="228600" h="228600">
                <a:moveTo>
                  <a:pt x="114300" y="0"/>
                </a:moveTo>
                <a:lnTo>
                  <a:pt x="83858" y="82296"/>
                </a:lnTo>
                <a:lnTo>
                  <a:pt x="0" y="87375"/>
                </a:lnTo>
                <a:lnTo>
                  <a:pt x="65049" y="143256"/>
                </a:lnTo>
                <a:lnTo>
                  <a:pt x="43662" y="228600"/>
                </a:lnTo>
                <a:lnTo>
                  <a:pt x="114300" y="180848"/>
                </a:lnTo>
                <a:lnTo>
                  <a:pt x="172970" y="180848"/>
                </a:lnTo>
                <a:lnTo>
                  <a:pt x="163550" y="143256"/>
                </a:lnTo>
                <a:lnTo>
                  <a:pt x="228600" y="87375"/>
                </a:lnTo>
                <a:lnTo>
                  <a:pt x="144741" y="82296"/>
                </a:lnTo>
                <a:lnTo>
                  <a:pt x="114300" y="0"/>
                </a:lnTo>
                <a:close/>
              </a:path>
              <a:path w="228600" h="228600">
                <a:moveTo>
                  <a:pt x="172970" y="180848"/>
                </a:moveTo>
                <a:lnTo>
                  <a:pt x="114300" y="180848"/>
                </a:lnTo>
                <a:lnTo>
                  <a:pt x="184937" y="228600"/>
                </a:lnTo>
                <a:lnTo>
                  <a:pt x="172970" y="180848"/>
                </a:lnTo>
                <a:close/>
              </a:path>
            </a:pathLst>
          </a:custGeom>
          <a:solidFill>
            <a:srgbClr val="252525"/>
          </a:solidFill>
        </p:spPr>
        <p:txBody>
          <a:bodyPr wrap="square" lIns="0" tIns="0" rIns="0" bIns="0" rtlCol="0"/>
          <a:lstStyle/>
          <a:p>
            <a:endParaRPr/>
          </a:p>
        </p:txBody>
      </p:sp>
      <p:sp>
        <p:nvSpPr>
          <p:cNvPr id="8" name="object 8"/>
          <p:cNvSpPr/>
          <p:nvPr/>
        </p:nvSpPr>
        <p:spPr>
          <a:xfrm>
            <a:off x="534669" y="897889"/>
            <a:ext cx="228600" cy="228600"/>
          </a:xfrm>
          <a:custGeom>
            <a:avLst/>
            <a:gdLst/>
            <a:ahLst/>
            <a:cxnLst/>
            <a:rect l="l" t="t" r="r" b="b"/>
            <a:pathLst>
              <a:path w="228600" h="228600">
                <a:moveTo>
                  <a:pt x="0" y="87375"/>
                </a:moveTo>
                <a:lnTo>
                  <a:pt x="83858" y="82296"/>
                </a:lnTo>
                <a:lnTo>
                  <a:pt x="114300" y="0"/>
                </a:lnTo>
                <a:lnTo>
                  <a:pt x="144741" y="82296"/>
                </a:lnTo>
                <a:lnTo>
                  <a:pt x="228600" y="87375"/>
                </a:lnTo>
                <a:lnTo>
                  <a:pt x="163550" y="143256"/>
                </a:lnTo>
                <a:lnTo>
                  <a:pt x="184937" y="228600"/>
                </a:lnTo>
                <a:lnTo>
                  <a:pt x="114300" y="180848"/>
                </a:lnTo>
                <a:lnTo>
                  <a:pt x="43662" y="228600"/>
                </a:lnTo>
                <a:lnTo>
                  <a:pt x="65049" y="143256"/>
                </a:lnTo>
                <a:lnTo>
                  <a:pt x="0" y="87375"/>
                </a:lnTo>
                <a:close/>
              </a:path>
            </a:pathLst>
          </a:custGeom>
          <a:ln w="12700">
            <a:solidFill>
              <a:srgbClr val="252525"/>
            </a:solidFill>
          </a:ln>
        </p:spPr>
        <p:txBody>
          <a:bodyPr wrap="square" lIns="0" tIns="0" rIns="0" bIns="0" rtlCol="0"/>
          <a:lstStyle/>
          <a:p>
            <a:endParaRPr/>
          </a:p>
        </p:txBody>
      </p:sp>
      <p:sp>
        <p:nvSpPr>
          <p:cNvPr id="9" name="object 9"/>
          <p:cNvSpPr txBox="1"/>
          <p:nvPr/>
        </p:nvSpPr>
        <p:spPr>
          <a:xfrm>
            <a:off x="1086325" y="860606"/>
            <a:ext cx="7389018" cy="2308324"/>
          </a:xfrm>
          <a:prstGeom prst="rect">
            <a:avLst/>
          </a:prstGeom>
        </p:spPr>
        <p:txBody>
          <a:bodyPr vert="horz" wrap="square" lIns="0" tIns="0" rIns="0" bIns="0" rtlCol="0" anchor="t">
            <a:spAutoFit/>
          </a:bodyPr>
          <a:lstStyle/>
          <a:p>
            <a:r>
              <a:rPr lang="en-US" sz="1500">
                <a:latin typeface="Calibri"/>
                <a:ea typeface="+mn-lt"/>
                <a:cs typeface="+mn-lt"/>
              </a:rPr>
              <a:t>Monitoring vital signs like blood pressure and blood glucose can be an effective way to help prevent a stroke.</a:t>
            </a:r>
            <a:endParaRPr lang="en-US" sz="1500">
              <a:latin typeface="Calibri"/>
              <a:cs typeface="Calibri"/>
            </a:endParaRPr>
          </a:p>
          <a:p>
            <a:endParaRPr lang="en-US" sz="1500">
              <a:latin typeface="Calibri"/>
              <a:ea typeface="+mn-lt"/>
              <a:cs typeface="+mn-lt"/>
            </a:endParaRPr>
          </a:p>
          <a:p>
            <a:r>
              <a:rPr lang="en-US" sz="1500">
                <a:latin typeface="Calibri"/>
                <a:ea typeface="+mn-lt"/>
                <a:cs typeface="+mn-lt"/>
              </a:rPr>
              <a:t>It provides patients with the assurance they need to feel confident in pursuing lifestyle changes.</a:t>
            </a:r>
            <a:endParaRPr lang="en-US" sz="1500">
              <a:latin typeface="Calibri"/>
              <a:cs typeface="Arial"/>
            </a:endParaRPr>
          </a:p>
          <a:p>
            <a:endParaRPr lang="en-US" sz="1500">
              <a:latin typeface="Calibri"/>
              <a:cs typeface="Calibri"/>
            </a:endParaRPr>
          </a:p>
          <a:p>
            <a:r>
              <a:rPr lang="en-US" sz="1500">
                <a:latin typeface="Calibri"/>
                <a:ea typeface="+mn-lt"/>
                <a:cs typeface="+mn-lt"/>
              </a:rPr>
              <a:t>Hypertension and diabetes are major risk factors for stroke.</a:t>
            </a:r>
            <a:endParaRPr lang="en-US" sz="1500">
              <a:latin typeface="Calibri"/>
              <a:cs typeface="Calibri"/>
            </a:endParaRPr>
          </a:p>
          <a:p>
            <a:endParaRPr lang="en-US" sz="1500">
              <a:cs typeface="Calibri"/>
            </a:endParaRPr>
          </a:p>
          <a:p>
            <a:r>
              <a:rPr lang="en-US" sz="1500">
                <a:latin typeface="Calibri"/>
                <a:cs typeface="Calibri"/>
              </a:rPr>
              <a:t>We would delve deeper in the presentation. </a:t>
            </a:r>
          </a:p>
          <a:p>
            <a:endParaRPr lang="en-US" sz="15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a:t>
            </a:fld>
            <a:endParaRPr spc="-5"/>
          </a:p>
        </p:txBody>
      </p:sp>
    </p:spTree>
    <p:extLst>
      <p:ext uri="{BB962C8B-B14F-4D97-AF65-F5344CB8AC3E}">
        <p14:creationId xmlns:p14="http://schemas.microsoft.com/office/powerpoint/2010/main" val="3855030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2188</Words>
  <Application>Microsoft Office PowerPoint</Application>
  <PresentationFormat>On-screen Show (16:9)</PresentationFormat>
  <Paragraphs>690</Paragraphs>
  <Slides>86</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Arial,Sans-Serif</vt:lpstr>
      <vt:lpstr>Helvetica Neue</vt:lpstr>
      <vt:lpstr>inherit</vt:lpstr>
      <vt:lpstr>MS PGothic</vt:lpstr>
      <vt:lpstr>Roboto</vt:lpstr>
      <vt:lpstr>Arial</vt:lpstr>
      <vt:lpstr>Calibri</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Planning Analytics</vt:lpstr>
      <vt:lpstr>PowerPoint Presentation</vt:lpstr>
      <vt:lpstr>PowerPoint Presentation</vt:lpstr>
      <vt:lpstr>PowerPoint Presentation</vt:lpstr>
      <vt:lpstr>PowerPoint Presentation</vt:lpstr>
      <vt:lpstr>PowerPoint Presentation</vt:lpstr>
      <vt:lpstr>PowerPoint Presentation</vt:lpstr>
      <vt:lpstr>Descriptive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Diagnostic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Dataset using under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Prescriptive Analytics</vt:lpstr>
      <vt:lpstr>PowerPoint Presentation</vt:lpstr>
      <vt:lpstr>PowerPoint Presentation</vt:lpstr>
      <vt:lpstr>Summary &amp; Reflection</vt:lpstr>
      <vt:lpstr>PowerPoint Presentation</vt:lpstr>
      <vt:lpstr>PowerPoint Presentation</vt:lpstr>
      <vt:lpstr>PowerPoint Presentation</vt:lpstr>
      <vt:lpstr>PowerPoint Presentation</vt:lpstr>
      <vt:lpstr>Special thanks to: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V</cp:lastModifiedBy>
  <cp:revision>103</cp:revision>
  <dcterms:created xsi:type="dcterms:W3CDTF">2022-04-16T11:47:47Z</dcterms:created>
  <dcterms:modified xsi:type="dcterms:W3CDTF">2022-04-29T00:07:29Z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2021-04-30T00:00:00Z</vt:filetime>
  </property>
  <property fmtid="{D5CDD505-2E9C-101B-9397-08002B2CF9AE}" pid="3" name="LastSaved">
    <vt:filetime>2022-04-16T00:00:00Z</vt:filetime>
  </property>
</Properties>
</file>